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slideLayouts/slideLayout6.xml" ContentType="application/vnd.openxmlformats-officedocument.presentationml.slideLayout+xml"/>
  <Override PartName="/ppt/notesSlides/notesSlide38.xml" ContentType="application/vnd.openxmlformats-officedocument.presentationml.notesSlide+xml"/>
  <Override PartName="/ppt/slides/slide25.xml" ContentType="application/vnd.openxmlformats-officedocument.presentationml.slide+xml"/>
  <Override PartName="/ppt/slides/slide43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27.xml" ContentType="application/vnd.openxmlformats-officedocument.presentationml.notesSlide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16.xml" ContentType="application/vnd.openxmlformats-officedocument.presentationml.notesSlide+xml"/>
  <Override PartName="/ppt/notesSlides/notesSlide25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34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5.xml" ContentType="application/vnd.openxmlformats-officedocument.presentationml.notesSlide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notesSlides/notesSlide1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3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35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33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handoutMasters/handoutMaster1.xml" ContentType="application/vnd.openxmlformats-officedocument.presentationml.handoutMaster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notesSlides/notesSlide29.xml" ContentType="application/vnd.openxmlformats-officedocument.presentationml.notesSlid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34.xml" ContentType="application/vnd.openxmlformats-officedocument.presentationml.slide+xml"/>
  <Override PartName="/ppt/notesSlides/notesSlide18.xml" ContentType="application/vnd.openxmlformats-officedocument.presentationml.notesSlide+xml"/>
  <Override PartName="/ppt/notesSlides/notesSlide36.xml" ContentType="application/vnd.openxmlformats-officedocument.presentationml.notesSlide+xml"/>
  <Default Extension="rels" ContentType="application/vnd.openxmlformats-package.relationship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4" r:id="rId1"/>
  </p:sldMasterIdLst>
  <p:notesMasterIdLst>
    <p:notesMasterId r:id="rId45"/>
  </p:notesMasterIdLst>
  <p:handoutMasterIdLst>
    <p:handoutMasterId r:id="rId46"/>
  </p:handoutMasterIdLst>
  <p:sldIdLst>
    <p:sldId id="330" r:id="rId2"/>
    <p:sldId id="275" r:id="rId3"/>
    <p:sldId id="287" r:id="rId4"/>
    <p:sldId id="277" r:id="rId5"/>
    <p:sldId id="332" r:id="rId6"/>
    <p:sldId id="288" r:id="rId7"/>
    <p:sldId id="336" r:id="rId8"/>
    <p:sldId id="278" r:id="rId9"/>
    <p:sldId id="289" r:id="rId10"/>
    <p:sldId id="377" r:id="rId11"/>
    <p:sldId id="366" r:id="rId12"/>
    <p:sldId id="279" r:id="rId13"/>
    <p:sldId id="290" r:id="rId14"/>
    <p:sldId id="367" r:id="rId15"/>
    <p:sldId id="294" r:id="rId16"/>
    <p:sldId id="293" r:id="rId17"/>
    <p:sldId id="295" r:id="rId18"/>
    <p:sldId id="280" r:id="rId19"/>
    <p:sldId id="349" r:id="rId20"/>
    <p:sldId id="343" r:id="rId21"/>
    <p:sldId id="350" r:id="rId22"/>
    <p:sldId id="339" r:id="rId23"/>
    <p:sldId id="298" r:id="rId24"/>
    <p:sldId id="302" r:id="rId25"/>
    <p:sldId id="329" r:id="rId26"/>
    <p:sldId id="351" r:id="rId27"/>
    <p:sldId id="368" r:id="rId28"/>
    <p:sldId id="369" r:id="rId29"/>
    <p:sldId id="282" r:id="rId30"/>
    <p:sldId id="370" r:id="rId31"/>
    <p:sldId id="333" r:id="rId32"/>
    <p:sldId id="352" r:id="rId33"/>
    <p:sldId id="353" r:id="rId34"/>
    <p:sldId id="371" r:id="rId35"/>
    <p:sldId id="307" r:id="rId36"/>
    <p:sldId id="310" r:id="rId37"/>
    <p:sldId id="355" r:id="rId38"/>
    <p:sldId id="356" r:id="rId39"/>
    <p:sldId id="372" r:id="rId40"/>
    <p:sldId id="286" r:id="rId41"/>
    <p:sldId id="342" r:id="rId42"/>
    <p:sldId id="361" r:id="rId43"/>
    <p:sldId id="331" r:id="rId44"/>
  </p:sldIdLst>
  <p:sldSz cx="9144000" cy="6858000" type="screen4x3"/>
  <p:notesSz cx="6881813" cy="92964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816">
          <p15:clr>
            <a:srgbClr val="A4A3A4"/>
          </p15:clr>
        </p15:guide>
        <p15:guide id="2" pos="440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996600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32767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17"/>
    <p:restoredTop sz="94667"/>
  </p:normalViewPr>
  <p:slideViewPr>
    <p:cSldViewPr snapToGrid="0">
      <p:cViewPr varScale="1">
        <p:scale>
          <a:sx n="68" d="100"/>
          <a:sy n="68" d="100"/>
        </p:scale>
        <p:origin x="-1338" y="-96"/>
      </p:cViewPr>
      <p:guideLst>
        <p:guide orient="horz" pos="816"/>
        <p:guide pos="4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3024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>
            <a:extLst>
              <a:ext uri="{FF2B5EF4-FFF2-40B4-BE49-F238E27FC236}">
                <a16:creationId xmlns="" xmlns:a16="http://schemas.microsoft.com/office/drawing/2014/main" id="{D114A89C-1C73-4D44-A8BC-42BAA055C198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16250" cy="442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87575" tIns="43788" rIns="87575" bIns="43788" numCol="1" anchor="ctr" anchorCtr="0" compatLnSpc="1">
            <a:prstTxWarp prst="textNoShape">
              <a:avLst/>
            </a:prstTxWarp>
          </a:bodyPr>
          <a:lstStyle>
            <a:lvl1pPr defTabSz="876300">
              <a:defRPr sz="1100">
                <a:latin typeface="Helvetica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6083" name="Rectangle 3">
            <a:extLst>
              <a:ext uri="{FF2B5EF4-FFF2-40B4-BE49-F238E27FC236}">
                <a16:creationId xmlns="" xmlns:a16="http://schemas.microsoft.com/office/drawing/2014/main" id="{CBDAB79E-6014-4A3D-84DF-A7CEB339BCE3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78263" y="0"/>
            <a:ext cx="3016250" cy="442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87575" tIns="43788" rIns="87575" bIns="43788" numCol="1" anchor="ctr" anchorCtr="0" compatLnSpc="1">
            <a:prstTxWarp prst="textNoShape">
              <a:avLst/>
            </a:prstTxWarp>
          </a:bodyPr>
          <a:lstStyle>
            <a:lvl1pPr algn="r" defTabSz="876300">
              <a:defRPr sz="1100">
                <a:latin typeface="Helvetica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6084" name="Rectangle 4">
            <a:extLst>
              <a:ext uri="{FF2B5EF4-FFF2-40B4-BE49-F238E27FC236}">
                <a16:creationId xmlns="" xmlns:a16="http://schemas.microsoft.com/office/drawing/2014/main" id="{90D5592A-E44D-4423-B07A-957389C43B80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66188"/>
            <a:ext cx="3016250" cy="44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87575" tIns="43788" rIns="87575" bIns="43788" numCol="1" anchor="b" anchorCtr="0" compatLnSpc="1">
            <a:prstTxWarp prst="textNoShape">
              <a:avLst/>
            </a:prstTxWarp>
          </a:bodyPr>
          <a:lstStyle>
            <a:lvl1pPr defTabSz="876300">
              <a:defRPr sz="1100">
                <a:latin typeface="Helvetica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6085" name="Rectangle 5">
            <a:extLst>
              <a:ext uri="{FF2B5EF4-FFF2-40B4-BE49-F238E27FC236}">
                <a16:creationId xmlns="" xmlns:a16="http://schemas.microsoft.com/office/drawing/2014/main" id="{91FDBA55-75B0-4E79-BF0F-BC11D59E5FB6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78263" y="8866188"/>
            <a:ext cx="3016250" cy="44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87575" tIns="43788" rIns="87575" bIns="43788" numCol="1" anchor="b" anchorCtr="0" compatLnSpc="1">
            <a:prstTxWarp prst="textNoShape">
              <a:avLst/>
            </a:prstTxWarp>
          </a:bodyPr>
          <a:lstStyle>
            <a:lvl1pPr algn="r" defTabSz="876300">
              <a:defRPr sz="1100" smtClean="0">
                <a:latin typeface="Helvetica" panose="020B0604020202020204" pitchFamily="34" charset="0"/>
              </a:defRPr>
            </a:lvl1pPr>
          </a:lstStyle>
          <a:p>
            <a:pPr>
              <a:defRPr/>
            </a:pPr>
            <a:fld id="{01873986-C89E-4478-9B6A-F6B0BF3B5D5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=""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="" xmlns:a16="http://schemas.microsoft.com/office/drawing/2014/main" id="{B45A858E-881C-46A6-B3BB-38AF66B8F999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813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2436" tIns="46217" rIns="92436" bIns="46217" numCol="1" anchor="ctr" anchorCtr="0" compatLnSpc="1">
            <a:prstTxWarp prst="textNoShape">
              <a:avLst/>
            </a:prstTxWarp>
          </a:bodyPr>
          <a:lstStyle>
            <a:lvl1pPr defTabSz="923925">
              <a:defRPr sz="1200">
                <a:latin typeface="Times New Roman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47" name="Rectangle 3">
            <a:extLst>
              <a:ext uri="{FF2B5EF4-FFF2-40B4-BE49-F238E27FC236}">
                <a16:creationId xmlns="" xmlns:a16="http://schemas.microsoft.com/office/drawing/2014/main" id="{A76C7A83-A047-4863-99DC-443A82A89530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900488" y="0"/>
            <a:ext cx="29813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2436" tIns="46217" rIns="92436" bIns="46217" numCol="1" anchor="ctr" anchorCtr="0" compatLnSpc="1">
            <a:prstTxWarp prst="textNoShape">
              <a:avLst/>
            </a:prstTxWarp>
          </a:bodyPr>
          <a:lstStyle>
            <a:lvl1pPr algn="r" defTabSz="923925">
              <a:defRPr sz="1200">
                <a:latin typeface="Times New Roman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6" name="Rectangle 4">
            <a:extLst>
              <a:ext uri="{FF2B5EF4-FFF2-40B4-BE49-F238E27FC236}">
                <a16:creationId xmlns="" xmlns:a16="http://schemas.microsoft.com/office/drawing/2014/main" id="{A2A60EB1-DAFD-4AE9-AB03-60CC4D8EEE96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17600" y="698500"/>
            <a:ext cx="46482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9" name="Rectangle 5">
            <a:extLst>
              <a:ext uri="{FF2B5EF4-FFF2-40B4-BE49-F238E27FC236}">
                <a16:creationId xmlns="" xmlns:a16="http://schemas.microsoft.com/office/drawing/2014/main" id="{E281DC59-26C3-4F7F-8E43-93FC93CCE3E1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7575" y="4416425"/>
            <a:ext cx="5046663" cy="4181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2436" tIns="46217" rIns="92436" bIns="46217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150" name="Rectangle 6">
            <a:extLst>
              <a:ext uri="{FF2B5EF4-FFF2-40B4-BE49-F238E27FC236}">
                <a16:creationId xmlns="" xmlns:a16="http://schemas.microsoft.com/office/drawing/2014/main" id="{C2C085E6-91D9-44E7-80E9-718A60124C0E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32850"/>
            <a:ext cx="29813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2436" tIns="46217" rIns="92436" bIns="46217" numCol="1" anchor="b" anchorCtr="0" compatLnSpc="1">
            <a:prstTxWarp prst="textNoShape">
              <a:avLst/>
            </a:prstTxWarp>
          </a:bodyPr>
          <a:lstStyle>
            <a:lvl1pPr defTabSz="923925">
              <a:defRPr sz="1200">
                <a:latin typeface="Times New Roman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51" name="Rectangle 7">
            <a:extLst>
              <a:ext uri="{FF2B5EF4-FFF2-40B4-BE49-F238E27FC236}">
                <a16:creationId xmlns="" xmlns:a16="http://schemas.microsoft.com/office/drawing/2014/main" id="{0950034D-84CE-4525-AFD4-671AE646565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00488" y="8832850"/>
            <a:ext cx="29813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2436" tIns="46217" rIns="92436" bIns="46217" numCol="1" anchor="b" anchorCtr="0" compatLnSpc="1">
            <a:prstTxWarp prst="textNoShape">
              <a:avLst/>
            </a:prstTxWarp>
          </a:bodyPr>
          <a:lstStyle>
            <a:lvl1pPr algn="r" defTabSz="923925">
              <a:defRPr sz="1200" smtClean="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DAA890F1-2F48-45ED-9750-542EA7D8C9E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>
            <a:extLst>
              <a:ext uri="{FF2B5EF4-FFF2-40B4-BE49-F238E27FC236}">
                <a16:creationId xmlns="" xmlns:a16="http://schemas.microsoft.com/office/drawing/2014/main" id="{3E15B947-44D3-4DC4-90BD-791A8A992B2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D8C4CF68-30FC-4986-BD94-947876E4474E}" type="slidenum">
              <a:rPr lang="en-US" altLang="en-US">
                <a:latin typeface="Times New Roman" panose="02020603050405020304" pitchFamily="18" charset="0"/>
              </a:rPr>
              <a:pPr/>
              <a:t>1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6147" name="Rectangle 2">
            <a:extLst>
              <a:ext uri="{FF2B5EF4-FFF2-40B4-BE49-F238E27FC236}">
                <a16:creationId xmlns="" xmlns:a16="http://schemas.microsoft.com/office/drawing/2014/main" id="{40F7D2EC-BB14-44C5-9C26-CEBE080D586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>
            <a:extLst>
              <a:ext uri="{FF2B5EF4-FFF2-40B4-BE49-F238E27FC236}">
                <a16:creationId xmlns="" xmlns:a16="http://schemas.microsoft.com/office/drawing/2014/main" id="{5C8CC18E-28B7-4D38-91FE-BB538F8E44E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>
            <a:extLst>
              <a:ext uri="{FF2B5EF4-FFF2-40B4-BE49-F238E27FC236}">
                <a16:creationId xmlns="" xmlns:a16="http://schemas.microsoft.com/office/drawing/2014/main" id="{C4F45F0E-DA1B-4093-B016-7B3B6EA0A1A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8F2FF164-6E8A-4BC1-B191-9D9705F2419E}" type="slidenum">
              <a:rPr lang="en-US" altLang="en-US">
                <a:latin typeface="Times New Roman" panose="02020603050405020304" pitchFamily="18" charset="0"/>
              </a:rPr>
              <a:pPr/>
              <a:t>10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26627" name="Rectangle 2">
            <a:extLst>
              <a:ext uri="{FF2B5EF4-FFF2-40B4-BE49-F238E27FC236}">
                <a16:creationId xmlns="" xmlns:a16="http://schemas.microsoft.com/office/drawing/2014/main" id="{2B332595-CDB0-4A7B-95ED-0E9FB62206E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8" name="Rectangle 3">
            <a:extLst>
              <a:ext uri="{FF2B5EF4-FFF2-40B4-BE49-F238E27FC236}">
                <a16:creationId xmlns="" xmlns:a16="http://schemas.microsoft.com/office/drawing/2014/main" id="{6F34B16C-62B1-4DE4-BAA8-BDAFA4CB4B9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1500416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>
            <a:extLst>
              <a:ext uri="{FF2B5EF4-FFF2-40B4-BE49-F238E27FC236}">
                <a16:creationId xmlns="" xmlns:a16="http://schemas.microsoft.com/office/drawing/2014/main" id="{142979D8-D279-4F81-8D96-576A16CDE27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5" name="Rectangle 3">
            <a:extLst>
              <a:ext uri="{FF2B5EF4-FFF2-40B4-BE49-F238E27FC236}">
                <a16:creationId xmlns="" xmlns:a16="http://schemas.microsoft.com/office/drawing/2014/main" id="{B14EC126-86A2-4EFB-B04B-99231C6B47C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>
            <a:extLst>
              <a:ext uri="{FF2B5EF4-FFF2-40B4-BE49-F238E27FC236}">
                <a16:creationId xmlns="" xmlns:a16="http://schemas.microsoft.com/office/drawing/2014/main" id="{EFC9295D-20C0-40F6-A890-07561CD0232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5DED19BE-233D-4E15-858D-397EA24C558C}" type="slidenum">
              <a:rPr lang="en-US" altLang="en-US">
                <a:latin typeface="Times New Roman" panose="02020603050405020304" pitchFamily="18" charset="0"/>
              </a:rPr>
              <a:pPr/>
              <a:t>12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30723" name="Rectangle 2">
            <a:extLst>
              <a:ext uri="{FF2B5EF4-FFF2-40B4-BE49-F238E27FC236}">
                <a16:creationId xmlns="" xmlns:a16="http://schemas.microsoft.com/office/drawing/2014/main" id="{30945398-3953-4662-8AB2-3599D73528F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4" name="Rectangle 3">
            <a:extLst>
              <a:ext uri="{FF2B5EF4-FFF2-40B4-BE49-F238E27FC236}">
                <a16:creationId xmlns="" xmlns:a16="http://schemas.microsoft.com/office/drawing/2014/main" id="{AA564743-CEA6-4703-B1E3-72C2EA3754E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>
            <a:extLst>
              <a:ext uri="{FF2B5EF4-FFF2-40B4-BE49-F238E27FC236}">
                <a16:creationId xmlns="" xmlns:a16="http://schemas.microsoft.com/office/drawing/2014/main" id="{AE28D529-1073-4615-9C35-6D7E43A25A9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197E548C-774C-4A0A-B49B-D7561E8DC014}" type="slidenum">
              <a:rPr lang="en-US" altLang="en-US">
                <a:latin typeface="Times New Roman" panose="02020603050405020304" pitchFamily="18" charset="0"/>
              </a:rPr>
              <a:pPr/>
              <a:t>13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32771" name="Rectangle 2">
            <a:extLst>
              <a:ext uri="{FF2B5EF4-FFF2-40B4-BE49-F238E27FC236}">
                <a16:creationId xmlns="" xmlns:a16="http://schemas.microsoft.com/office/drawing/2014/main" id="{61D0FB5B-1D70-4814-9519-570E54CA96E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>
            <a:extLst>
              <a:ext uri="{FF2B5EF4-FFF2-40B4-BE49-F238E27FC236}">
                <a16:creationId xmlns="" xmlns:a16="http://schemas.microsoft.com/office/drawing/2014/main" id="{2DE796A1-E6DA-46E5-BEF3-64070886DF4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7">
            <a:extLst>
              <a:ext uri="{FF2B5EF4-FFF2-40B4-BE49-F238E27FC236}">
                <a16:creationId xmlns="" xmlns:a16="http://schemas.microsoft.com/office/drawing/2014/main" id="{FE56B275-0BAF-4D11-8861-A6AD21BD70F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3D51DE52-A2FA-4DD9-8778-F3F9593F4483}" type="slidenum">
              <a:rPr lang="en-US" altLang="en-US">
                <a:latin typeface="Times New Roman" panose="02020603050405020304" pitchFamily="18" charset="0"/>
              </a:rPr>
              <a:pPr/>
              <a:t>14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34819" name="Rectangle 2">
            <a:extLst>
              <a:ext uri="{FF2B5EF4-FFF2-40B4-BE49-F238E27FC236}">
                <a16:creationId xmlns="" xmlns:a16="http://schemas.microsoft.com/office/drawing/2014/main" id="{7A31EF38-9D9C-4353-9BE3-64660DFC1B0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20" name="Rectangle 3">
            <a:extLst>
              <a:ext uri="{FF2B5EF4-FFF2-40B4-BE49-F238E27FC236}">
                <a16:creationId xmlns="" xmlns:a16="http://schemas.microsoft.com/office/drawing/2014/main" id="{BC6D288B-294C-425D-B18E-3E0F65AD6CE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>
            <a:extLst>
              <a:ext uri="{FF2B5EF4-FFF2-40B4-BE49-F238E27FC236}">
                <a16:creationId xmlns="" xmlns:a16="http://schemas.microsoft.com/office/drawing/2014/main" id="{0B7197EB-9EA5-440C-BF44-3CCC1D8BD17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960ADBD1-0CFE-4524-B710-0FA45B67A62C}" type="slidenum">
              <a:rPr lang="en-US" altLang="en-US">
                <a:latin typeface="Times New Roman" panose="02020603050405020304" pitchFamily="18" charset="0"/>
              </a:rPr>
              <a:pPr/>
              <a:t>15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36867" name="Rectangle 2">
            <a:extLst>
              <a:ext uri="{FF2B5EF4-FFF2-40B4-BE49-F238E27FC236}">
                <a16:creationId xmlns="" xmlns:a16="http://schemas.microsoft.com/office/drawing/2014/main" id="{5E333021-2AC7-4A64-BBE4-34E77156750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8" name="Rectangle 3">
            <a:extLst>
              <a:ext uri="{FF2B5EF4-FFF2-40B4-BE49-F238E27FC236}">
                <a16:creationId xmlns="" xmlns:a16="http://schemas.microsoft.com/office/drawing/2014/main" id="{A4293FD2-C714-429D-A3AA-6BC581EAC28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>
            <a:extLst>
              <a:ext uri="{FF2B5EF4-FFF2-40B4-BE49-F238E27FC236}">
                <a16:creationId xmlns="" xmlns:a16="http://schemas.microsoft.com/office/drawing/2014/main" id="{A507351B-D712-437E-98E7-F662A74309F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A32DF0B5-6DB1-40E4-9D70-8430FC6C4E9F}" type="slidenum">
              <a:rPr lang="en-US" altLang="en-US">
                <a:latin typeface="Times New Roman" panose="02020603050405020304" pitchFamily="18" charset="0"/>
              </a:rPr>
              <a:pPr/>
              <a:t>16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38915" name="Rectangle 2">
            <a:extLst>
              <a:ext uri="{FF2B5EF4-FFF2-40B4-BE49-F238E27FC236}">
                <a16:creationId xmlns="" xmlns:a16="http://schemas.microsoft.com/office/drawing/2014/main" id="{8FC88A25-20C1-4AB0-93D3-5CD9170E7C7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8916" name="Rectangle 3">
            <a:extLst>
              <a:ext uri="{FF2B5EF4-FFF2-40B4-BE49-F238E27FC236}">
                <a16:creationId xmlns="" xmlns:a16="http://schemas.microsoft.com/office/drawing/2014/main" id="{88BD605D-FC05-4B6D-A985-DA551A53D53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7">
            <a:extLst>
              <a:ext uri="{FF2B5EF4-FFF2-40B4-BE49-F238E27FC236}">
                <a16:creationId xmlns="" xmlns:a16="http://schemas.microsoft.com/office/drawing/2014/main" id="{445F60E8-26A3-44B1-86D8-9C36811F534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596AA71C-5868-45F1-8571-E62C9C187BD1}" type="slidenum">
              <a:rPr lang="en-US" altLang="en-US">
                <a:latin typeface="Times New Roman" panose="02020603050405020304" pitchFamily="18" charset="0"/>
              </a:rPr>
              <a:pPr/>
              <a:t>17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40963" name="Rectangle 2">
            <a:extLst>
              <a:ext uri="{FF2B5EF4-FFF2-40B4-BE49-F238E27FC236}">
                <a16:creationId xmlns="" xmlns:a16="http://schemas.microsoft.com/office/drawing/2014/main" id="{95B0F2F1-AA3B-4D59-8C21-560A66CEF44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64" name="Rectangle 3">
            <a:extLst>
              <a:ext uri="{FF2B5EF4-FFF2-40B4-BE49-F238E27FC236}">
                <a16:creationId xmlns="" xmlns:a16="http://schemas.microsoft.com/office/drawing/2014/main" id="{5FBCF461-AEF4-401D-A191-C0EBC12EA3F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>
            <a:extLst>
              <a:ext uri="{FF2B5EF4-FFF2-40B4-BE49-F238E27FC236}">
                <a16:creationId xmlns="" xmlns:a16="http://schemas.microsoft.com/office/drawing/2014/main" id="{C49C35A4-2B09-4044-B684-3B5B5F9682C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608F1016-771D-4116-83C0-1A8A1142BC71}" type="slidenum">
              <a:rPr lang="en-US" altLang="en-US">
                <a:latin typeface="Times New Roman" panose="02020603050405020304" pitchFamily="18" charset="0"/>
              </a:rPr>
              <a:pPr/>
              <a:t>18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45059" name="Rectangle 2">
            <a:extLst>
              <a:ext uri="{FF2B5EF4-FFF2-40B4-BE49-F238E27FC236}">
                <a16:creationId xmlns="" xmlns:a16="http://schemas.microsoft.com/office/drawing/2014/main" id="{1DD9E6BF-77D7-41D8-8E40-BCC9A7C43C4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60" name="Rectangle 3">
            <a:extLst>
              <a:ext uri="{FF2B5EF4-FFF2-40B4-BE49-F238E27FC236}">
                <a16:creationId xmlns="" xmlns:a16="http://schemas.microsoft.com/office/drawing/2014/main" id="{ECFA8695-0190-4832-B30E-DCEC8A59621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7">
            <a:extLst>
              <a:ext uri="{FF2B5EF4-FFF2-40B4-BE49-F238E27FC236}">
                <a16:creationId xmlns="" xmlns:a16="http://schemas.microsoft.com/office/drawing/2014/main" id="{7E047762-40E7-43E4-9B43-6F5B9B32A86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8C0E5D39-9A86-4ED8-8691-ECA7B1C1AF77}" type="slidenum">
              <a:rPr lang="en-US" altLang="en-US">
                <a:latin typeface="Times New Roman" panose="02020603050405020304" pitchFamily="18" charset="0"/>
              </a:rPr>
              <a:pPr/>
              <a:t>19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47107" name="Rectangle 2">
            <a:extLst>
              <a:ext uri="{FF2B5EF4-FFF2-40B4-BE49-F238E27FC236}">
                <a16:creationId xmlns="" xmlns:a16="http://schemas.microsoft.com/office/drawing/2014/main" id="{821DBEC8-DA42-4F41-9C7D-8E648A61D15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108" name="Rectangle 3">
            <a:extLst>
              <a:ext uri="{FF2B5EF4-FFF2-40B4-BE49-F238E27FC236}">
                <a16:creationId xmlns="" xmlns:a16="http://schemas.microsoft.com/office/drawing/2014/main" id="{BB717F07-BEFA-48AC-9D42-A9B51A92B9E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="" xmlns:a16="http://schemas.microsoft.com/office/drawing/2014/main" id="{A6A822E9-8F13-47AB-9E4E-B18AB2E1FD3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4ACCEF3C-8989-4032-A095-D133C1713EDA}" type="slidenum">
              <a:rPr lang="en-US" altLang="en-US">
                <a:latin typeface="Times New Roman" panose="02020603050405020304" pitchFamily="18" charset="0"/>
              </a:rPr>
              <a:pPr/>
              <a:t>2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8195" name="Rectangle 2">
            <a:extLst>
              <a:ext uri="{FF2B5EF4-FFF2-40B4-BE49-F238E27FC236}">
                <a16:creationId xmlns="" xmlns:a16="http://schemas.microsoft.com/office/drawing/2014/main" id="{3520E619-9440-4535-B6E9-BC7E8804B9A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="" xmlns:a16="http://schemas.microsoft.com/office/drawing/2014/main" id="{E55EEC95-E703-4EFF-BB87-4741BBEECC8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>
            <a:extLst>
              <a:ext uri="{FF2B5EF4-FFF2-40B4-BE49-F238E27FC236}">
                <a16:creationId xmlns="" xmlns:a16="http://schemas.microsoft.com/office/drawing/2014/main" id="{1514A1A8-4D19-49E4-AD69-33EE6FA1E30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15AB6457-4452-4B30-ACCB-2E4E288B7868}" type="slidenum">
              <a:rPr lang="en-US" altLang="en-US">
                <a:latin typeface="Times New Roman" panose="02020603050405020304" pitchFamily="18" charset="0"/>
              </a:rPr>
              <a:pPr/>
              <a:t>20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49155" name="Rectangle 2">
            <a:extLst>
              <a:ext uri="{FF2B5EF4-FFF2-40B4-BE49-F238E27FC236}">
                <a16:creationId xmlns="" xmlns:a16="http://schemas.microsoft.com/office/drawing/2014/main" id="{8B2F8D86-D304-421E-AE9F-BEFAD389F5C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6" name="Rectangle 3">
            <a:extLst>
              <a:ext uri="{FF2B5EF4-FFF2-40B4-BE49-F238E27FC236}">
                <a16:creationId xmlns="" xmlns:a16="http://schemas.microsoft.com/office/drawing/2014/main" id="{3769BACE-8F2A-4C1E-AEFD-C18F7DDF46D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>
            <a:extLst>
              <a:ext uri="{FF2B5EF4-FFF2-40B4-BE49-F238E27FC236}">
                <a16:creationId xmlns="" xmlns:a16="http://schemas.microsoft.com/office/drawing/2014/main" id="{81F381B3-7525-474E-9C43-F88DC367D49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239371C7-F45E-455A-A9E4-05362E4A5B96}" type="slidenum">
              <a:rPr lang="en-US" altLang="en-US">
                <a:latin typeface="Times New Roman" panose="02020603050405020304" pitchFamily="18" charset="0"/>
              </a:rPr>
              <a:pPr/>
              <a:t>21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51203" name="Rectangle 2">
            <a:extLst>
              <a:ext uri="{FF2B5EF4-FFF2-40B4-BE49-F238E27FC236}">
                <a16:creationId xmlns="" xmlns:a16="http://schemas.microsoft.com/office/drawing/2014/main" id="{254032B0-F7C0-4AE1-8D19-AD35261EEA0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04" name="Rectangle 3">
            <a:extLst>
              <a:ext uri="{FF2B5EF4-FFF2-40B4-BE49-F238E27FC236}">
                <a16:creationId xmlns="" xmlns:a16="http://schemas.microsoft.com/office/drawing/2014/main" id="{D699C746-96D7-49CC-B84A-08A0F7E56EB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>
            <a:extLst>
              <a:ext uri="{FF2B5EF4-FFF2-40B4-BE49-F238E27FC236}">
                <a16:creationId xmlns="" xmlns:a16="http://schemas.microsoft.com/office/drawing/2014/main" id="{1C4C0C4A-430D-41D5-A904-65099801C62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1" name="Rectangle 3">
            <a:extLst>
              <a:ext uri="{FF2B5EF4-FFF2-40B4-BE49-F238E27FC236}">
                <a16:creationId xmlns="" xmlns:a16="http://schemas.microsoft.com/office/drawing/2014/main" id="{FB63C8E0-78C6-4F6F-BA2A-437611695CD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7">
            <a:extLst>
              <a:ext uri="{FF2B5EF4-FFF2-40B4-BE49-F238E27FC236}">
                <a16:creationId xmlns="" xmlns:a16="http://schemas.microsoft.com/office/drawing/2014/main" id="{7894F0F2-FD38-4F50-86A3-9FE80E8C35F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B2D33BCA-48B6-413D-B8C9-5493EE24D4C3}" type="slidenum">
              <a:rPr lang="en-US" altLang="en-US">
                <a:latin typeface="Times New Roman" panose="02020603050405020304" pitchFamily="18" charset="0"/>
              </a:rPr>
              <a:pPr/>
              <a:t>23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59395" name="Rectangle 2">
            <a:extLst>
              <a:ext uri="{FF2B5EF4-FFF2-40B4-BE49-F238E27FC236}">
                <a16:creationId xmlns="" xmlns:a16="http://schemas.microsoft.com/office/drawing/2014/main" id="{9A027089-8C5B-48CD-83C9-82E7AC69E1F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6" name="Rectangle 3">
            <a:extLst>
              <a:ext uri="{FF2B5EF4-FFF2-40B4-BE49-F238E27FC236}">
                <a16:creationId xmlns="" xmlns:a16="http://schemas.microsoft.com/office/drawing/2014/main" id="{791160DD-71A0-4AAF-853F-F6A1ACFA1BA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7">
            <a:extLst>
              <a:ext uri="{FF2B5EF4-FFF2-40B4-BE49-F238E27FC236}">
                <a16:creationId xmlns="" xmlns:a16="http://schemas.microsoft.com/office/drawing/2014/main" id="{CB2C34C3-250A-468E-9851-CC70D79D960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2633955B-1D85-408C-9962-CCCFD1FD963F}" type="slidenum">
              <a:rPr lang="en-US" altLang="en-US">
                <a:latin typeface="Times New Roman" panose="02020603050405020304" pitchFamily="18" charset="0"/>
              </a:rPr>
              <a:pPr/>
              <a:t>24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61443" name="Rectangle 2">
            <a:extLst>
              <a:ext uri="{FF2B5EF4-FFF2-40B4-BE49-F238E27FC236}">
                <a16:creationId xmlns="" xmlns:a16="http://schemas.microsoft.com/office/drawing/2014/main" id="{1D1DE534-1DD7-4472-AA58-C1DE0867DFF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44" name="Rectangle 3">
            <a:extLst>
              <a:ext uri="{FF2B5EF4-FFF2-40B4-BE49-F238E27FC236}">
                <a16:creationId xmlns="" xmlns:a16="http://schemas.microsoft.com/office/drawing/2014/main" id="{8FC13BC3-8933-45F1-9859-967FA4C5C98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>
            <a:extLst>
              <a:ext uri="{FF2B5EF4-FFF2-40B4-BE49-F238E27FC236}">
                <a16:creationId xmlns="" xmlns:a16="http://schemas.microsoft.com/office/drawing/2014/main" id="{9704E6CA-49C0-4A2A-AEC1-BB04B55A48E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E7158379-05CF-4CC2-AD21-075AE5A4BA6F}" type="slidenum">
              <a:rPr lang="en-US" altLang="en-US">
                <a:latin typeface="Times New Roman" panose="02020603050405020304" pitchFamily="18" charset="0"/>
              </a:rPr>
              <a:pPr/>
              <a:t>25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63491" name="Rectangle 2">
            <a:extLst>
              <a:ext uri="{FF2B5EF4-FFF2-40B4-BE49-F238E27FC236}">
                <a16:creationId xmlns="" xmlns:a16="http://schemas.microsoft.com/office/drawing/2014/main" id="{64E6DB56-0C3E-477D-B270-81C5BEB648E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2" name="Rectangle 3">
            <a:extLst>
              <a:ext uri="{FF2B5EF4-FFF2-40B4-BE49-F238E27FC236}">
                <a16:creationId xmlns="" xmlns:a16="http://schemas.microsoft.com/office/drawing/2014/main" id="{4A9C3227-4B51-4748-9D4A-8F77C8BB860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>
            <a:extLst>
              <a:ext uri="{FF2B5EF4-FFF2-40B4-BE49-F238E27FC236}">
                <a16:creationId xmlns="" xmlns:a16="http://schemas.microsoft.com/office/drawing/2014/main" id="{67783A79-83B8-4D49-BBC2-5D548B427CE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2D8928C3-9072-42C2-A825-768E263084C4}" type="slidenum">
              <a:rPr lang="en-US" altLang="en-US">
                <a:latin typeface="Times New Roman" panose="02020603050405020304" pitchFamily="18" charset="0"/>
              </a:rPr>
              <a:pPr/>
              <a:t>26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65539" name="Rectangle 2">
            <a:extLst>
              <a:ext uri="{FF2B5EF4-FFF2-40B4-BE49-F238E27FC236}">
                <a16:creationId xmlns="" xmlns:a16="http://schemas.microsoft.com/office/drawing/2014/main" id="{0DB4D94A-E0FC-49E4-83E5-A10A268ED59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>
            <a:extLst>
              <a:ext uri="{FF2B5EF4-FFF2-40B4-BE49-F238E27FC236}">
                <a16:creationId xmlns="" xmlns:a16="http://schemas.microsoft.com/office/drawing/2014/main" id="{95357CA5-7158-4580-8BAB-76FAF590840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7">
            <a:extLst>
              <a:ext uri="{FF2B5EF4-FFF2-40B4-BE49-F238E27FC236}">
                <a16:creationId xmlns="" xmlns:a16="http://schemas.microsoft.com/office/drawing/2014/main" id="{1F9D4368-2D5B-44CF-9769-7950A1E38A6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01D9A8E8-F4EA-46C2-B927-AF9B295CD51A}" type="slidenum">
              <a:rPr lang="en-US" altLang="en-US">
                <a:latin typeface="Times New Roman" panose="02020603050405020304" pitchFamily="18" charset="0"/>
              </a:rPr>
              <a:pPr/>
              <a:t>29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69635" name="Rectangle 2">
            <a:extLst>
              <a:ext uri="{FF2B5EF4-FFF2-40B4-BE49-F238E27FC236}">
                <a16:creationId xmlns="" xmlns:a16="http://schemas.microsoft.com/office/drawing/2014/main" id="{84751EBF-BF03-4EB3-AC59-8937FFC05BA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9636" name="Rectangle 3">
            <a:extLst>
              <a:ext uri="{FF2B5EF4-FFF2-40B4-BE49-F238E27FC236}">
                <a16:creationId xmlns="" xmlns:a16="http://schemas.microsoft.com/office/drawing/2014/main" id="{363753AF-4080-4D90-93A4-E1867357011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>
            <a:extLst>
              <a:ext uri="{FF2B5EF4-FFF2-40B4-BE49-F238E27FC236}">
                <a16:creationId xmlns="" xmlns:a16="http://schemas.microsoft.com/office/drawing/2014/main" id="{23AA3413-AA5F-4107-A578-F7FB97A1FDD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AC3D0DC0-01F3-4FB1-9D33-C3D72C571382}" type="slidenum">
              <a:rPr lang="en-US" altLang="en-US">
                <a:latin typeface="Times New Roman" panose="02020603050405020304" pitchFamily="18" charset="0"/>
              </a:rPr>
              <a:pPr/>
              <a:t>30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71683" name="Rectangle 2">
            <a:extLst>
              <a:ext uri="{FF2B5EF4-FFF2-40B4-BE49-F238E27FC236}">
                <a16:creationId xmlns="" xmlns:a16="http://schemas.microsoft.com/office/drawing/2014/main" id="{AE841BF5-F8CC-496C-9A26-9FAB38639DD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684" name="Rectangle 3">
            <a:extLst>
              <a:ext uri="{FF2B5EF4-FFF2-40B4-BE49-F238E27FC236}">
                <a16:creationId xmlns="" xmlns:a16="http://schemas.microsoft.com/office/drawing/2014/main" id="{C7518A12-53B7-447C-9D59-09B9E72ECC6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7">
            <a:extLst>
              <a:ext uri="{FF2B5EF4-FFF2-40B4-BE49-F238E27FC236}">
                <a16:creationId xmlns="" xmlns:a16="http://schemas.microsoft.com/office/drawing/2014/main" id="{246EB841-3BA3-411E-B258-F2A764F737B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2114B98F-007C-43DF-A60D-1A7EAA91CCA7}" type="slidenum">
              <a:rPr lang="en-US" altLang="en-US">
                <a:latin typeface="Times New Roman" panose="02020603050405020304" pitchFamily="18" charset="0"/>
              </a:rPr>
              <a:pPr/>
              <a:t>31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73731" name="Rectangle 2">
            <a:extLst>
              <a:ext uri="{FF2B5EF4-FFF2-40B4-BE49-F238E27FC236}">
                <a16:creationId xmlns="" xmlns:a16="http://schemas.microsoft.com/office/drawing/2014/main" id="{8A048B8E-E398-4745-90F2-A532AC12A28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732" name="Rectangle 3">
            <a:extLst>
              <a:ext uri="{FF2B5EF4-FFF2-40B4-BE49-F238E27FC236}">
                <a16:creationId xmlns="" xmlns:a16="http://schemas.microsoft.com/office/drawing/2014/main" id="{BA8F3B7A-4DFD-4CE0-A7BC-C9EB40B83DB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7">
            <a:extLst>
              <a:ext uri="{FF2B5EF4-FFF2-40B4-BE49-F238E27FC236}">
                <a16:creationId xmlns="" xmlns:a16="http://schemas.microsoft.com/office/drawing/2014/main" id="{A7699670-5331-4C7F-B66F-45A2105BA36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255D0AF2-D85B-4E4E-89AE-3DAF63F14019}" type="slidenum">
              <a:rPr lang="en-US" altLang="en-US">
                <a:latin typeface="Times New Roman" panose="02020603050405020304" pitchFamily="18" charset="0"/>
              </a:rPr>
              <a:pPr/>
              <a:t>3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10243" name="Rectangle 2">
            <a:extLst>
              <a:ext uri="{FF2B5EF4-FFF2-40B4-BE49-F238E27FC236}">
                <a16:creationId xmlns="" xmlns:a16="http://schemas.microsoft.com/office/drawing/2014/main" id="{E043F316-76DC-4F8D-B0C9-695562CD827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4" name="Rectangle 3">
            <a:extLst>
              <a:ext uri="{FF2B5EF4-FFF2-40B4-BE49-F238E27FC236}">
                <a16:creationId xmlns="" xmlns:a16="http://schemas.microsoft.com/office/drawing/2014/main" id="{C70DB475-EF8D-4192-AEB8-E04565EC34F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7">
            <a:extLst>
              <a:ext uri="{FF2B5EF4-FFF2-40B4-BE49-F238E27FC236}">
                <a16:creationId xmlns="" xmlns:a16="http://schemas.microsoft.com/office/drawing/2014/main" id="{35B19350-9654-4398-A98D-823F09730DC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CF99FAC0-3371-4115-9278-16B190E658AE}" type="slidenum">
              <a:rPr lang="en-US" altLang="en-US">
                <a:latin typeface="Times New Roman" panose="02020603050405020304" pitchFamily="18" charset="0"/>
              </a:rPr>
              <a:pPr/>
              <a:t>32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75779" name="Rectangle 2">
            <a:extLst>
              <a:ext uri="{FF2B5EF4-FFF2-40B4-BE49-F238E27FC236}">
                <a16:creationId xmlns="" xmlns:a16="http://schemas.microsoft.com/office/drawing/2014/main" id="{794AAB47-390A-4A95-8D6A-7698FE87FC2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5780" name="Rectangle 3">
            <a:extLst>
              <a:ext uri="{FF2B5EF4-FFF2-40B4-BE49-F238E27FC236}">
                <a16:creationId xmlns="" xmlns:a16="http://schemas.microsoft.com/office/drawing/2014/main" id="{3AE11E17-0B37-495A-8D01-1E4B31D7DA2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7">
            <a:extLst>
              <a:ext uri="{FF2B5EF4-FFF2-40B4-BE49-F238E27FC236}">
                <a16:creationId xmlns="" xmlns:a16="http://schemas.microsoft.com/office/drawing/2014/main" id="{5F0601A3-B0CC-45B3-BBD4-0046CD87CFC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E16E5EEC-C07B-41DB-9CC3-1F02D0C0767C}" type="slidenum">
              <a:rPr lang="en-US" altLang="en-US">
                <a:latin typeface="Times New Roman" panose="02020603050405020304" pitchFamily="18" charset="0"/>
              </a:rPr>
              <a:pPr/>
              <a:t>34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82947" name="Rectangle 2">
            <a:extLst>
              <a:ext uri="{FF2B5EF4-FFF2-40B4-BE49-F238E27FC236}">
                <a16:creationId xmlns="" xmlns:a16="http://schemas.microsoft.com/office/drawing/2014/main" id="{DE277AD2-08FD-4FEB-9A71-97B80E63EA9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2948" name="Rectangle 3">
            <a:extLst>
              <a:ext uri="{FF2B5EF4-FFF2-40B4-BE49-F238E27FC236}">
                <a16:creationId xmlns="" xmlns:a16="http://schemas.microsoft.com/office/drawing/2014/main" id="{23FE59D0-CE1B-473F-8138-7566D6FAE11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7">
            <a:extLst>
              <a:ext uri="{FF2B5EF4-FFF2-40B4-BE49-F238E27FC236}">
                <a16:creationId xmlns="" xmlns:a16="http://schemas.microsoft.com/office/drawing/2014/main" id="{A139EA7E-C5A3-4A16-AE42-C345AB123C7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0E57B5D2-DE8D-4EF9-889E-79B8E6EF3011}" type="slidenum">
              <a:rPr lang="en-US" altLang="en-US">
                <a:latin typeface="Times New Roman" panose="02020603050405020304" pitchFamily="18" charset="0"/>
              </a:rPr>
              <a:pPr/>
              <a:t>35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84995" name="Rectangle 2">
            <a:extLst>
              <a:ext uri="{FF2B5EF4-FFF2-40B4-BE49-F238E27FC236}">
                <a16:creationId xmlns="" xmlns:a16="http://schemas.microsoft.com/office/drawing/2014/main" id="{F853F4E3-8609-4C8C-A077-0E107BD5106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4996" name="Rectangle 3">
            <a:extLst>
              <a:ext uri="{FF2B5EF4-FFF2-40B4-BE49-F238E27FC236}">
                <a16:creationId xmlns="" xmlns:a16="http://schemas.microsoft.com/office/drawing/2014/main" id="{5D9017D7-59E4-444C-8B7D-582A16EDD8C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7">
            <a:extLst>
              <a:ext uri="{FF2B5EF4-FFF2-40B4-BE49-F238E27FC236}">
                <a16:creationId xmlns="" xmlns:a16="http://schemas.microsoft.com/office/drawing/2014/main" id="{E2AF9071-C2C8-4AE5-BF05-7904ECEB51C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0699B845-CED4-49E0-AFEF-48FD2C002C7A}" type="slidenum">
              <a:rPr lang="en-US" altLang="en-US">
                <a:latin typeface="Times New Roman" panose="02020603050405020304" pitchFamily="18" charset="0"/>
              </a:rPr>
              <a:pPr/>
              <a:t>36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87043" name="Rectangle 2">
            <a:extLst>
              <a:ext uri="{FF2B5EF4-FFF2-40B4-BE49-F238E27FC236}">
                <a16:creationId xmlns="" xmlns:a16="http://schemas.microsoft.com/office/drawing/2014/main" id="{4B359B74-A383-48FE-9C98-33D67BCB90F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7044" name="Rectangle 3">
            <a:extLst>
              <a:ext uri="{FF2B5EF4-FFF2-40B4-BE49-F238E27FC236}">
                <a16:creationId xmlns="" xmlns:a16="http://schemas.microsoft.com/office/drawing/2014/main" id="{0CA34FAE-AB9D-469A-A39F-2D79F9D9151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>
            <a:extLst>
              <a:ext uri="{FF2B5EF4-FFF2-40B4-BE49-F238E27FC236}">
                <a16:creationId xmlns="" xmlns:a16="http://schemas.microsoft.com/office/drawing/2014/main" id="{77F536C2-9FE0-4E79-A5E0-AFC384E498D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7F491145-9F31-486F-A264-8B0A4A9C13B7}" type="slidenum">
              <a:rPr lang="en-US" altLang="en-US">
                <a:latin typeface="Times New Roman" panose="02020603050405020304" pitchFamily="18" charset="0"/>
              </a:rPr>
              <a:pPr/>
              <a:t>37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93187" name="Rectangle 2">
            <a:extLst>
              <a:ext uri="{FF2B5EF4-FFF2-40B4-BE49-F238E27FC236}">
                <a16:creationId xmlns="" xmlns:a16="http://schemas.microsoft.com/office/drawing/2014/main" id="{0D70963F-80A9-4E2C-BCB3-A8CDD51A981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>
            <a:extLst>
              <a:ext uri="{FF2B5EF4-FFF2-40B4-BE49-F238E27FC236}">
                <a16:creationId xmlns="" xmlns:a16="http://schemas.microsoft.com/office/drawing/2014/main" id="{7E07D860-A14E-4FF1-8A49-679D6FBCDC8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7">
            <a:extLst>
              <a:ext uri="{FF2B5EF4-FFF2-40B4-BE49-F238E27FC236}">
                <a16:creationId xmlns="" xmlns:a16="http://schemas.microsoft.com/office/drawing/2014/main" id="{AF406669-42D7-44B4-8C43-273FF77AB60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A884C1EA-EE61-4B32-9717-6561C81C069A}" type="slidenum">
              <a:rPr lang="en-US" altLang="en-US">
                <a:latin typeface="Times New Roman" panose="02020603050405020304" pitchFamily="18" charset="0"/>
              </a:rPr>
              <a:pPr/>
              <a:t>40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103427" name="Rectangle 2">
            <a:extLst>
              <a:ext uri="{FF2B5EF4-FFF2-40B4-BE49-F238E27FC236}">
                <a16:creationId xmlns="" xmlns:a16="http://schemas.microsoft.com/office/drawing/2014/main" id="{AA286D85-5926-4E35-9302-DEB3B5EC290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8" name="Rectangle 3">
            <a:extLst>
              <a:ext uri="{FF2B5EF4-FFF2-40B4-BE49-F238E27FC236}">
                <a16:creationId xmlns="" xmlns:a16="http://schemas.microsoft.com/office/drawing/2014/main" id="{AFF0D118-2E86-45EB-A309-2BCA801CF79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2">
            <a:extLst>
              <a:ext uri="{FF2B5EF4-FFF2-40B4-BE49-F238E27FC236}">
                <a16:creationId xmlns="" xmlns:a16="http://schemas.microsoft.com/office/drawing/2014/main" id="{C285C7AB-481B-4C36-9D5E-6A373E3AAEC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8547" name="Rectangle 3">
            <a:extLst>
              <a:ext uri="{FF2B5EF4-FFF2-40B4-BE49-F238E27FC236}">
                <a16:creationId xmlns="" xmlns:a16="http://schemas.microsoft.com/office/drawing/2014/main" id="{12595288-A8A1-4275-86ED-41647E9CACC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Rectangle 2">
            <a:extLst>
              <a:ext uri="{FF2B5EF4-FFF2-40B4-BE49-F238E27FC236}">
                <a16:creationId xmlns="" xmlns:a16="http://schemas.microsoft.com/office/drawing/2014/main" id="{A5C6E0C8-8D05-4FC0-A615-BF217235A26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0595" name="Rectangle 3">
            <a:extLst>
              <a:ext uri="{FF2B5EF4-FFF2-40B4-BE49-F238E27FC236}">
                <a16:creationId xmlns="" xmlns:a16="http://schemas.microsoft.com/office/drawing/2014/main" id="{06CCCF2B-4119-4DD1-8801-4FD12407E5E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Rectangle 7">
            <a:extLst>
              <a:ext uri="{FF2B5EF4-FFF2-40B4-BE49-F238E27FC236}">
                <a16:creationId xmlns="" xmlns:a16="http://schemas.microsoft.com/office/drawing/2014/main" id="{DDE245A5-185A-4E27-B891-70FB435AD45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F2A27128-C6CF-490F-8D3D-610A10E232BD}" type="slidenum">
              <a:rPr lang="en-US" altLang="en-US">
                <a:latin typeface="Times New Roman" panose="02020603050405020304" pitchFamily="18" charset="0"/>
              </a:rPr>
              <a:pPr/>
              <a:t>43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118787" name="Rectangle 2">
            <a:extLst>
              <a:ext uri="{FF2B5EF4-FFF2-40B4-BE49-F238E27FC236}">
                <a16:creationId xmlns="" xmlns:a16="http://schemas.microsoft.com/office/drawing/2014/main" id="{862F51D4-350B-4AA2-957B-E0251EEE14F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8788" name="Rectangle 3">
            <a:extLst>
              <a:ext uri="{FF2B5EF4-FFF2-40B4-BE49-F238E27FC236}">
                <a16:creationId xmlns="" xmlns:a16="http://schemas.microsoft.com/office/drawing/2014/main" id="{27840F58-7294-4A56-B842-828F327C4FD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>
            <a:extLst>
              <a:ext uri="{FF2B5EF4-FFF2-40B4-BE49-F238E27FC236}">
                <a16:creationId xmlns="" xmlns:a16="http://schemas.microsoft.com/office/drawing/2014/main" id="{BC80CB84-F22A-4E50-BCC7-BE380B839A6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802ED08A-93DF-4843-AA94-E1F59DEAFF3D}" type="slidenum">
              <a:rPr lang="en-US" altLang="en-US">
                <a:latin typeface="Times New Roman" panose="02020603050405020304" pitchFamily="18" charset="0"/>
              </a:rPr>
              <a:pPr/>
              <a:t>4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12291" name="Rectangle 2">
            <a:extLst>
              <a:ext uri="{FF2B5EF4-FFF2-40B4-BE49-F238E27FC236}">
                <a16:creationId xmlns="" xmlns:a16="http://schemas.microsoft.com/office/drawing/2014/main" id="{2BCE3858-17A1-4688-9E78-D1CB3192F24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>
            <a:extLst>
              <a:ext uri="{FF2B5EF4-FFF2-40B4-BE49-F238E27FC236}">
                <a16:creationId xmlns="" xmlns:a16="http://schemas.microsoft.com/office/drawing/2014/main" id="{A3A259DE-418E-40E8-9000-C1E0B35B4FD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>
            <a:extLst>
              <a:ext uri="{FF2B5EF4-FFF2-40B4-BE49-F238E27FC236}">
                <a16:creationId xmlns="" xmlns:a16="http://schemas.microsoft.com/office/drawing/2014/main" id="{4E9377DB-301A-432B-896E-B411521787E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CBCF9BC1-3B73-458F-8E78-3016D7399B9A}" type="slidenum">
              <a:rPr lang="en-US" altLang="en-US">
                <a:latin typeface="Times New Roman" panose="02020603050405020304" pitchFamily="18" charset="0"/>
              </a:rPr>
              <a:pPr/>
              <a:t>5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14339" name="Rectangle 2">
            <a:extLst>
              <a:ext uri="{FF2B5EF4-FFF2-40B4-BE49-F238E27FC236}">
                <a16:creationId xmlns="" xmlns:a16="http://schemas.microsoft.com/office/drawing/2014/main" id="{391F4615-F5F9-4EB9-B78C-EB9FE2EAD4E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340" name="Rectangle 3">
            <a:extLst>
              <a:ext uri="{FF2B5EF4-FFF2-40B4-BE49-F238E27FC236}">
                <a16:creationId xmlns="" xmlns:a16="http://schemas.microsoft.com/office/drawing/2014/main" id="{EF9DFDBA-3559-40A7-BFB4-DC81E20F7AA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7">
            <a:extLst>
              <a:ext uri="{FF2B5EF4-FFF2-40B4-BE49-F238E27FC236}">
                <a16:creationId xmlns="" xmlns:a16="http://schemas.microsoft.com/office/drawing/2014/main" id="{6B596B35-4CD3-4163-AF7F-24933E1BA8B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0743B5A6-DAB1-4C28-92DE-EA01C365D9F5}" type="slidenum">
              <a:rPr lang="en-US" altLang="en-US">
                <a:latin typeface="Times New Roman" panose="02020603050405020304" pitchFamily="18" charset="0"/>
              </a:rPr>
              <a:pPr/>
              <a:t>6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16387" name="Rectangle 2">
            <a:extLst>
              <a:ext uri="{FF2B5EF4-FFF2-40B4-BE49-F238E27FC236}">
                <a16:creationId xmlns="" xmlns:a16="http://schemas.microsoft.com/office/drawing/2014/main" id="{C9E165D1-8C08-4127-8C5B-7DE96DC7594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8" name="Rectangle 3">
            <a:extLst>
              <a:ext uri="{FF2B5EF4-FFF2-40B4-BE49-F238E27FC236}">
                <a16:creationId xmlns="" xmlns:a16="http://schemas.microsoft.com/office/drawing/2014/main" id="{50D7D365-DEDC-42FE-8651-B0FD5E85582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>
            <a:extLst>
              <a:ext uri="{FF2B5EF4-FFF2-40B4-BE49-F238E27FC236}">
                <a16:creationId xmlns="" xmlns:a16="http://schemas.microsoft.com/office/drawing/2014/main" id="{B6479304-D0E3-440A-A086-9BB2C9CFACC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5" name="Rectangle 3">
            <a:extLst>
              <a:ext uri="{FF2B5EF4-FFF2-40B4-BE49-F238E27FC236}">
                <a16:creationId xmlns="" xmlns:a16="http://schemas.microsoft.com/office/drawing/2014/main" id="{C6656675-4F11-44EE-82F1-FC6523A1651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>
            <a:extLst>
              <a:ext uri="{FF2B5EF4-FFF2-40B4-BE49-F238E27FC236}">
                <a16:creationId xmlns="" xmlns:a16="http://schemas.microsoft.com/office/drawing/2014/main" id="{058421E6-E063-489A-8DF8-5F745E5E473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BDE92DC9-9D0F-4D4C-91FC-78D0BF0662BE}" type="slidenum">
              <a:rPr lang="en-US" altLang="en-US">
                <a:latin typeface="Times New Roman" panose="02020603050405020304" pitchFamily="18" charset="0"/>
              </a:rPr>
              <a:pPr/>
              <a:t>8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20483" name="Rectangle 2">
            <a:extLst>
              <a:ext uri="{FF2B5EF4-FFF2-40B4-BE49-F238E27FC236}">
                <a16:creationId xmlns="" xmlns:a16="http://schemas.microsoft.com/office/drawing/2014/main" id="{3B7DAC96-1713-46BA-A342-1270F3A89FA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>
            <a:extLst>
              <a:ext uri="{FF2B5EF4-FFF2-40B4-BE49-F238E27FC236}">
                <a16:creationId xmlns="" xmlns:a16="http://schemas.microsoft.com/office/drawing/2014/main" id="{36B80E63-F60F-4332-9942-3F6416C223C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>
            <a:extLst>
              <a:ext uri="{FF2B5EF4-FFF2-40B4-BE49-F238E27FC236}">
                <a16:creationId xmlns="" xmlns:a16="http://schemas.microsoft.com/office/drawing/2014/main" id="{3E8E015A-A900-45D1-8E21-4D4C7F58161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03F5AE06-AC16-4C3D-AAAD-B4FC1F4406E5}" type="slidenum">
              <a:rPr lang="en-US" altLang="en-US">
                <a:latin typeface="Times New Roman" panose="02020603050405020304" pitchFamily="18" charset="0"/>
              </a:rPr>
              <a:pPr/>
              <a:t>9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24579" name="Rectangle 2">
            <a:extLst>
              <a:ext uri="{FF2B5EF4-FFF2-40B4-BE49-F238E27FC236}">
                <a16:creationId xmlns="" xmlns:a16="http://schemas.microsoft.com/office/drawing/2014/main" id="{A4BEFE14-B474-43E0-8C51-D424A37B8A3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80" name="Rectangle 3">
            <a:extLst>
              <a:ext uri="{FF2B5EF4-FFF2-40B4-BE49-F238E27FC236}">
                <a16:creationId xmlns="" xmlns:a16="http://schemas.microsoft.com/office/drawing/2014/main" id="{A504A065-E088-4655-A67E-8FE45E3966D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>
            <a:extLst>
              <a:ext uri="{FF2B5EF4-FFF2-40B4-BE49-F238E27FC236}">
                <a16:creationId xmlns="" xmlns:a16="http://schemas.microsoft.com/office/drawing/2014/main" id="{9CFC14DB-8A99-44CB-BA83-39417D26C1AF}"/>
              </a:ext>
            </a:extLst>
          </p:cNvPr>
          <p:cNvGrpSpPr>
            <a:grpSpLocks/>
          </p:cNvGrpSpPr>
          <p:nvPr/>
        </p:nvGrpSpPr>
        <p:grpSpPr bwMode="auto">
          <a:xfrm>
            <a:off x="198438" y="2960688"/>
            <a:ext cx="8610600" cy="201612"/>
            <a:chOff x="125" y="1865"/>
            <a:chExt cx="5424" cy="127"/>
          </a:xfrm>
        </p:grpSpPr>
        <p:sp>
          <p:nvSpPr>
            <p:cNvPr id="4" name="Rectangle 4">
              <a:extLst>
                <a:ext uri="{FF2B5EF4-FFF2-40B4-BE49-F238E27FC236}">
                  <a16:creationId xmlns="" xmlns:a16="http://schemas.microsoft.com/office/drawing/2014/main" id="{6530489F-79EC-4897-869D-780965D7E7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" y="1865"/>
              <a:ext cx="1808" cy="127"/>
            </a:xfrm>
            <a:prstGeom prst="rect">
              <a:avLst/>
            </a:prstGeom>
            <a:solidFill>
              <a:srgbClr val="336699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5" name="Rectangle 5">
              <a:extLst>
                <a:ext uri="{FF2B5EF4-FFF2-40B4-BE49-F238E27FC236}">
                  <a16:creationId xmlns="" xmlns:a16="http://schemas.microsoft.com/office/drawing/2014/main" id="{A83414BD-B475-4106-B6CC-2A825BC146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33" y="1865"/>
              <a:ext cx="1808" cy="127"/>
            </a:xfrm>
            <a:prstGeom prst="rect">
              <a:avLst/>
            </a:prstGeom>
            <a:solidFill>
              <a:srgbClr val="99CC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" name="Rectangle 6">
              <a:extLst>
                <a:ext uri="{FF2B5EF4-FFF2-40B4-BE49-F238E27FC236}">
                  <a16:creationId xmlns="" xmlns:a16="http://schemas.microsoft.com/office/drawing/2014/main" id="{45EEFC8D-4A80-4C8D-BB98-5471F8FF24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41" y="1865"/>
              <a:ext cx="1808" cy="127"/>
            </a:xfrm>
            <a:prstGeom prst="rect">
              <a:avLst/>
            </a:prstGeom>
            <a:solidFill>
              <a:srgbClr val="336699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</p:grpSp>
      <p:sp>
        <p:nvSpPr>
          <p:cNvPr id="7" name="Text Box 7">
            <a:extLst>
              <a:ext uri="{FF2B5EF4-FFF2-40B4-BE49-F238E27FC236}">
                <a16:creationId xmlns="" xmlns:a16="http://schemas.microsoft.com/office/drawing/2014/main" id="{CE292785-34F4-4129-BCFD-B22D0AC1FEE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89700" y="6588125"/>
            <a:ext cx="2713038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en-US" sz="1000" b="1">
                <a:solidFill>
                  <a:srgbClr val="336699"/>
                </a:solidFill>
                <a:latin typeface="Helvetica" panose="020B0604020202020204" pitchFamily="34" charset="0"/>
              </a:rPr>
              <a:t>Silberschatz, Galvin and Gagne ©2018</a:t>
            </a:r>
          </a:p>
        </p:txBody>
      </p:sp>
      <p:sp>
        <p:nvSpPr>
          <p:cNvPr id="8" name="Text Box 8">
            <a:extLst>
              <a:ext uri="{FF2B5EF4-FFF2-40B4-BE49-F238E27FC236}">
                <a16:creationId xmlns="" xmlns:a16="http://schemas.microsoft.com/office/drawing/2014/main" id="{20D32FCA-31DE-4EA5-82C1-CF345076A2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988" y="6613525"/>
            <a:ext cx="2730500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sz="1000" b="1">
                <a:solidFill>
                  <a:srgbClr val="336699"/>
                </a:solidFill>
                <a:latin typeface="Helvetica" panose="020B0604020202020204" pitchFamily="34" charset="0"/>
              </a:rPr>
              <a:t>Operating System Concepts – 10</a:t>
            </a:r>
            <a:r>
              <a:rPr lang="en-US" altLang="en-US" sz="1000" b="1" baseline="30000">
                <a:solidFill>
                  <a:srgbClr val="336699"/>
                </a:solidFill>
                <a:latin typeface="Helvetica" panose="020B0604020202020204" pitchFamily="34" charset="0"/>
              </a:rPr>
              <a:t>th</a:t>
            </a:r>
            <a:r>
              <a:rPr lang="en-US" altLang="en-US" sz="1000" b="1">
                <a:solidFill>
                  <a:srgbClr val="336699"/>
                </a:solidFill>
                <a:latin typeface="Helvetica" panose="020B0604020202020204" pitchFamily="34" charset="0"/>
              </a:rPr>
              <a:t> Edition</a:t>
            </a:r>
          </a:p>
        </p:txBody>
      </p:sp>
      <p:pic>
        <p:nvPicPr>
          <p:cNvPr id="9" name="Picture 9" descr="dino_4">
            <a:extLst>
              <a:ext uri="{FF2B5EF4-FFF2-40B4-BE49-F238E27FC236}">
                <a16:creationId xmlns="" xmlns:a16="http://schemas.microsoft.com/office/drawing/2014/main" id="{090E6124-7B97-4EBF-8990-F55FBAA116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0738" y="4157663"/>
            <a:ext cx="2062162" cy="1593850"/>
          </a:xfrm>
          <a:prstGeom prst="rect">
            <a:avLst/>
          </a:prstGeom>
          <a:noFill/>
          <a:ln w="76200">
            <a:solidFill>
              <a:srgbClr val="336699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10">
            <a:extLst>
              <a:ext uri="{FF2B5EF4-FFF2-40B4-BE49-F238E27FC236}">
                <a16:creationId xmlns="" xmlns:a16="http://schemas.microsoft.com/office/drawing/2014/main" id="{C449F6A7-C9D3-4C68-84CF-E1FEED2CAF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24213" y="4006850"/>
            <a:ext cx="2336800" cy="1887538"/>
          </a:xfrm>
          <a:prstGeom prst="rect">
            <a:avLst/>
          </a:prstGeom>
          <a:noFill/>
          <a:ln w="57150" cmpd="thinThick">
            <a:solidFill>
              <a:srgbClr val="66CCFF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endParaRPr lang="en-US" altLang="en-US"/>
          </a:p>
        </p:txBody>
      </p:sp>
      <p:sp>
        <p:nvSpPr>
          <p:cNvPr id="15257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685800"/>
            <a:ext cx="7772400" cy="2127250"/>
          </a:xfrm>
        </p:spPr>
        <p:txBody>
          <a:bodyPr/>
          <a:lstStyle>
            <a:lvl1pPr>
              <a:defRPr sz="43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="" xmlns:p14="http://schemas.microsoft.com/office/powerpoint/2010/main" val="132970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="" xmlns:p14="http://schemas.microsoft.com/office/powerpoint/2010/main" val="7328630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91338" y="277813"/>
            <a:ext cx="2144712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7813"/>
            <a:ext cx="6281738" cy="5486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="" xmlns:p14="http://schemas.microsoft.com/office/powerpoint/2010/main" val="3366685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="" xmlns:p14="http://schemas.microsoft.com/office/powerpoint/2010/main" val="18072032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="" xmlns:p14="http://schemas.microsoft.com/office/powerpoint/2010/main" val="9979326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06450" y="1233488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97450" y="1233488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="" xmlns:p14="http://schemas.microsoft.com/office/powerpoint/2010/main" val="1383732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="" xmlns:p14="http://schemas.microsoft.com/office/powerpoint/2010/main" val="20573013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="" xmlns:p14="http://schemas.microsoft.com/office/powerpoint/2010/main" val="36275604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="" xmlns:p14="http://schemas.microsoft.com/office/powerpoint/2010/main" val="33730379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="" xmlns:p14="http://schemas.microsoft.com/office/powerpoint/2010/main" val="27518979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="" xmlns:p14="http://schemas.microsoft.com/office/powerpoint/2010/main" val="12811741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ino_3">
            <a:extLst>
              <a:ext uri="{FF2B5EF4-FFF2-40B4-BE49-F238E27FC236}">
                <a16:creationId xmlns="" xmlns:a16="http://schemas.microsoft.com/office/drawing/2014/main" id="{1EFAC327-3B14-405A-AECD-695170F62A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" y="0"/>
            <a:ext cx="1195388" cy="908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3">
            <a:extLst>
              <a:ext uri="{FF2B5EF4-FFF2-40B4-BE49-F238E27FC236}">
                <a16:creationId xmlns="" xmlns:a16="http://schemas.microsoft.com/office/drawing/2014/main" id="{B7308704-6884-478D-913D-858724364FF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25425"/>
            <a:ext cx="8077200" cy="576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="" xmlns:a16="http://schemas.microsoft.com/office/drawing/2014/main" id="{C46878CA-A75D-4410-AFD2-1992D970E5F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806450" y="1233488"/>
            <a:ext cx="7727950" cy="453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1029" name="Rectangle 5">
            <a:extLst>
              <a:ext uri="{FF2B5EF4-FFF2-40B4-BE49-F238E27FC236}">
                <a16:creationId xmlns="" xmlns:a16="http://schemas.microsoft.com/office/drawing/2014/main" id="{C1D23273-AE1D-4273-BD10-D4215E10B3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28600" cy="2286000"/>
          </a:xfrm>
          <a:prstGeom prst="rect">
            <a:avLst/>
          </a:prstGeom>
          <a:solidFill>
            <a:srgbClr val="336699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/>
            <a:endParaRPr lang="en-US" altLang="en-US" sz="2400">
              <a:latin typeface="Times New Roman" panose="02020603050405020304" pitchFamily="18" charset="0"/>
            </a:endParaRPr>
          </a:p>
        </p:txBody>
      </p:sp>
      <p:sp>
        <p:nvSpPr>
          <p:cNvPr id="1030" name="Line 6">
            <a:extLst>
              <a:ext uri="{FF2B5EF4-FFF2-40B4-BE49-F238E27FC236}">
                <a16:creationId xmlns="" xmlns:a16="http://schemas.microsoft.com/office/drawing/2014/main" id="{A52FF0B1-98D3-422D-A027-A89A772773D8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0" y="860425"/>
            <a:ext cx="8077200" cy="0"/>
          </a:xfrm>
          <a:prstGeom prst="line">
            <a:avLst/>
          </a:prstGeom>
          <a:noFill/>
          <a:ln w="19050">
            <a:solidFill>
              <a:srgbClr val="336699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31" name="Rectangle 7">
            <a:extLst>
              <a:ext uri="{FF2B5EF4-FFF2-40B4-BE49-F238E27FC236}">
                <a16:creationId xmlns="" xmlns:a16="http://schemas.microsoft.com/office/drawing/2014/main" id="{4A460C49-6450-4AA7-B172-624D0E8FA2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286000"/>
            <a:ext cx="228600" cy="2286000"/>
          </a:xfrm>
          <a:prstGeom prst="rect">
            <a:avLst/>
          </a:prstGeom>
          <a:solidFill>
            <a:srgbClr val="99CCFF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/>
            <a:endParaRPr lang="en-US" altLang="en-US" sz="2400">
              <a:latin typeface="Times New Roman" panose="02020603050405020304" pitchFamily="18" charset="0"/>
            </a:endParaRPr>
          </a:p>
        </p:txBody>
      </p:sp>
      <p:sp>
        <p:nvSpPr>
          <p:cNvPr id="1032" name="Rectangle 8">
            <a:extLst>
              <a:ext uri="{FF2B5EF4-FFF2-40B4-BE49-F238E27FC236}">
                <a16:creationId xmlns="" xmlns:a16="http://schemas.microsoft.com/office/drawing/2014/main" id="{69885932-7748-44D3-A5FA-3EA2C19FA7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572000"/>
            <a:ext cx="228600" cy="2286000"/>
          </a:xfrm>
          <a:prstGeom prst="rect">
            <a:avLst/>
          </a:prstGeom>
          <a:solidFill>
            <a:srgbClr val="336699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/>
            <a:endParaRPr lang="en-US" altLang="en-US" sz="2400">
              <a:latin typeface="Times New Roman" panose="02020603050405020304" pitchFamily="18" charset="0"/>
            </a:endParaRPr>
          </a:p>
        </p:txBody>
      </p:sp>
      <p:sp>
        <p:nvSpPr>
          <p:cNvPr id="151561" name="Text Box 9">
            <a:extLst>
              <a:ext uri="{FF2B5EF4-FFF2-40B4-BE49-F238E27FC236}">
                <a16:creationId xmlns="" xmlns:a16="http://schemas.microsoft.com/office/drawing/2014/main" id="{2B3C4A04-A423-4652-9F71-1E3F1D9CED55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256146" y="6613525"/>
            <a:ext cx="447558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6699"/>
                </a:solidFill>
                <a:latin typeface="Helvetica" panose="020B0604020202020204" pitchFamily="34" charset="0"/>
              </a:rPr>
              <a:t>2.</a:t>
            </a:r>
            <a:fld id="{3002ADDC-CC54-42C0-AD9E-FCEA6349E957}" type="slidenum">
              <a:rPr lang="en-US" altLang="en-US" sz="1000" b="1" smtClean="0">
                <a:solidFill>
                  <a:srgbClr val="006699"/>
                </a:solidFill>
                <a:latin typeface="Helvetica" panose="020B0604020202020204" pitchFamily="34" charset="0"/>
              </a:rPr>
              <a:pPr algn="ctr">
                <a:spcBef>
                  <a:spcPct val="50000"/>
                </a:spcBef>
                <a:defRPr/>
              </a:pPr>
              <a:t>‹#›</a:t>
            </a:fld>
            <a:endParaRPr lang="en-US" altLang="en-US" sz="1000" b="1" dirty="0">
              <a:solidFill>
                <a:srgbClr val="006699"/>
              </a:solidFill>
              <a:latin typeface="Helvetica" panose="020B0604020202020204" pitchFamily="34" charset="0"/>
            </a:endParaRPr>
          </a:p>
        </p:txBody>
      </p:sp>
      <p:sp>
        <p:nvSpPr>
          <p:cNvPr id="1034" name="Text Box 10">
            <a:extLst>
              <a:ext uri="{FF2B5EF4-FFF2-40B4-BE49-F238E27FC236}">
                <a16:creationId xmlns="" xmlns:a16="http://schemas.microsoft.com/office/drawing/2014/main" id="{59A1521A-022B-4DE7-8426-69A13EBF9FA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89700" y="6588125"/>
            <a:ext cx="2713038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en-US" sz="1000" b="1">
                <a:solidFill>
                  <a:srgbClr val="006699"/>
                </a:solidFill>
                <a:latin typeface="Helvetica" panose="020B0604020202020204" pitchFamily="34" charset="0"/>
              </a:rPr>
              <a:t>Silberschatz, Galvin and Gagne ©2018</a:t>
            </a:r>
          </a:p>
        </p:txBody>
      </p:sp>
      <p:sp>
        <p:nvSpPr>
          <p:cNvPr id="1035" name="Text Box 11">
            <a:extLst>
              <a:ext uri="{FF2B5EF4-FFF2-40B4-BE49-F238E27FC236}">
                <a16:creationId xmlns="" xmlns:a16="http://schemas.microsoft.com/office/drawing/2014/main" id="{27BAFA87-2B93-403E-A844-8FB1EAE92C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5738" y="6586538"/>
            <a:ext cx="2730500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sz="1000" b="1">
                <a:solidFill>
                  <a:srgbClr val="006699"/>
                </a:solidFill>
                <a:latin typeface="Helvetica" panose="020B0604020202020204" pitchFamily="34" charset="0"/>
              </a:rPr>
              <a:t>Operating System Concepts – 10</a:t>
            </a:r>
            <a:r>
              <a:rPr lang="en-US" altLang="en-US" sz="1000" b="1" baseline="30000">
                <a:solidFill>
                  <a:srgbClr val="006699"/>
                </a:solidFill>
                <a:latin typeface="Helvetica" panose="020B0604020202020204" pitchFamily="34" charset="0"/>
              </a:rPr>
              <a:t>th</a:t>
            </a:r>
            <a:r>
              <a:rPr lang="en-US" altLang="en-US" sz="1000" b="1">
                <a:solidFill>
                  <a:srgbClr val="006699"/>
                </a:solidFill>
                <a:latin typeface="Helvetica" panose="020B0604020202020204" pitchFamily="34" charset="0"/>
              </a:rPr>
              <a:t> Edition</a:t>
            </a:r>
          </a:p>
        </p:txBody>
      </p:sp>
      <p:pic>
        <p:nvPicPr>
          <p:cNvPr id="1036" name="Picture 12" descr="dino_6">
            <a:extLst>
              <a:ext uri="{FF2B5EF4-FFF2-40B4-BE49-F238E27FC236}">
                <a16:creationId xmlns="" xmlns:a16="http://schemas.microsoft.com/office/drawing/2014/main" id="{CD488D63-B096-4EAA-B5D8-70E38A3713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3988" y="5849938"/>
            <a:ext cx="1284287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903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+mj-lt"/>
          <a:ea typeface="MS PGothic" pitchFamily="34" charset="-128"/>
          <a:cs typeface="ＭＳ Ｐゴシック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ＭＳ Ｐゴシック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35000"/>
        </a:spcBef>
        <a:spcAft>
          <a:spcPct val="0"/>
        </a:spcAft>
        <a:buClr>
          <a:srgbClr val="993300"/>
        </a:buClr>
        <a:buSzPct val="110000"/>
        <a:buFont typeface="Wingdings" panose="05000000000000000000" pitchFamily="2" charset="2"/>
        <a:buChar char="§"/>
        <a:defRPr kumimoji="1">
          <a:solidFill>
            <a:schemeClr val="tx1"/>
          </a:solidFill>
          <a:latin typeface="+mn-lt"/>
          <a:ea typeface="MS PGothic" pitchFamily="34" charset="-128"/>
          <a:cs typeface="ＭＳ Ｐゴシック" charset="-128"/>
        </a:defRPr>
      </a:lvl1pPr>
      <a:lvl2pPr marL="742950" indent="-285750" algn="l" rtl="0" eaLnBrk="0" fontAlgn="base" hangingPunct="0">
        <a:spcBef>
          <a:spcPct val="35000"/>
        </a:spcBef>
        <a:spcAft>
          <a:spcPct val="0"/>
        </a:spcAft>
        <a:buClr>
          <a:srgbClr val="CC6600"/>
        </a:buClr>
        <a:buSzPct val="110000"/>
        <a:buFont typeface="Arial" panose="020B0604020202020204" pitchFamily="34" charset="0"/>
        <a:buChar char="•"/>
        <a:defRPr kumimoji="1">
          <a:solidFill>
            <a:schemeClr val="tx1"/>
          </a:solidFill>
          <a:latin typeface="+mn-lt"/>
          <a:ea typeface="MS PGothic" pitchFamily="34" charset="-128"/>
        </a:defRPr>
      </a:lvl2pPr>
      <a:lvl3pPr marL="1085850" indent="-228600" algn="l" rtl="0" eaLnBrk="0" fontAlgn="base" hangingPunct="0">
        <a:spcBef>
          <a:spcPct val="35000"/>
        </a:spcBef>
        <a:spcAft>
          <a:spcPct val="0"/>
        </a:spcAft>
        <a:buClr>
          <a:srgbClr val="009900"/>
        </a:buClr>
        <a:buSzPct val="75000"/>
        <a:buFont typeface="Webdings" panose="05030102010509060703" pitchFamily="18" charset="2"/>
        <a:buChar char="4"/>
        <a:defRPr kumimoji="1">
          <a:solidFill>
            <a:schemeClr val="tx1"/>
          </a:solidFill>
          <a:latin typeface="+mn-lt"/>
          <a:ea typeface="MS PGothic" pitchFamily="34" charset="-128"/>
        </a:defRPr>
      </a:lvl3pPr>
      <a:lvl4pPr marL="1428750" indent="-228600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SzPct val="75000"/>
        <a:buChar char="–"/>
        <a:defRPr kumimoji="1">
          <a:solidFill>
            <a:schemeClr val="tx1"/>
          </a:solidFill>
          <a:latin typeface="+mn-lt"/>
          <a:ea typeface="MS PGothic" pitchFamily="34" charset="-128"/>
        </a:defRPr>
      </a:lvl4pPr>
      <a:lvl5pPr marL="17716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MS PGothic" pitchFamily="34" charset="-128"/>
        </a:defRPr>
      </a:lvl5pPr>
      <a:lvl6pPr marL="22288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26860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31432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36004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4">
            <a:extLst>
              <a:ext uri="{FF2B5EF4-FFF2-40B4-BE49-F238E27FC236}">
                <a16:creationId xmlns="" xmlns:a16="http://schemas.microsoft.com/office/drawing/2014/main" id="{1EFD3035-A582-45DD-89A5-82ABE6A7D46D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71475" y="1900238"/>
            <a:ext cx="8458200" cy="1143000"/>
          </a:xfrm>
          <a:noFill/>
        </p:spPr>
        <p:txBody>
          <a:bodyPr/>
          <a:lstStyle/>
          <a:p>
            <a:pPr eaLnBrk="1" hangingPunct="1"/>
            <a:r>
              <a:rPr lang="en-US" altLang="en-US" dirty="0"/>
              <a:t>Chapter 2:  Operating-System Services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="" xmlns:a16="http://schemas.microsoft.com/office/drawing/2014/main" id="{1E085D8E-E398-4442-A204-AD137376EA7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22325" y="228600"/>
            <a:ext cx="7715250" cy="576263"/>
          </a:xfrm>
        </p:spPr>
        <p:txBody>
          <a:bodyPr/>
          <a:lstStyle/>
          <a:p>
            <a:pPr eaLnBrk="1" hangingPunct="1"/>
            <a:r>
              <a:rPr lang="en-US" altLang="en-US" dirty="0"/>
              <a:t>Touchscreen Interfaces</a:t>
            </a:r>
          </a:p>
        </p:txBody>
      </p:sp>
      <p:sp>
        <p:nvSpPr>
          <p:cNvPr id="11267" name="Rectangle 3">
            <a:extLst>
              <a:ext uri="{FF2B5EF4-FFF2-40B4-BE49-F238E27FC236}">
                <a16:creationId xmlns="" xmlns:a16="http://schemas.microsoft.com/office/drawing/2014/main" id="{2E55E5F6-E4A2-477B-85A4-04481952138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06450" y="1233488"/>
            <a:ext cx="4121150" cy="4530725"/>
          </a:xfrm>
        </p:spPr>
        <p:txBody>
          <a:bodyPr/>
          <a:lstStyle/>
          <a:p>
            <a:pPr>
              <a:defRPr/>
            </a:pPr>
            <a:r>
              <a:rPr lang="en-US" dirty="0">
                <a:ea typeface="ＭＳ Ｐゴシック" charset="-128"/>
              </a:rPr>
              <a:t>Touchscreen devices require new interfaces</a:t>
            </a:r>
          </a:p>
          <a:p>
            <a:pPr lvl="1">
              <a:defRPr/>
            </a:pPr>
            <a:r>
              <a:rPr lang="en-US" sz="1600" dirty="0">
                <a:ea typeface="ＭＳ Ｐゴシック" charset="-128"/>
              </a:rPr>
              <a:t>Mouse not possible or not desired</a:t>
            </a:r>
          </a:p>
          <a:p>
            <a:pPr lvl="1">
              <a:defRPr/>
            </a:pPr>
            <a:r>
              <a:rPr lang="en-US" sz="1600" dirty="0">
                <a:ea typeface="ＭＳ Ｐゴシック" charset="-128"/>
              </a:rPr>
              <a:t>Actions and selection based on gestures</a:t>
            </a:r>
          </a:p>
          <a:p>
            <a:pPr lvl="1">
              <a:defRPr/>
            </a:pPr>
            <a:r>
              <a:rPr lang="en-US" sz="1600" dirty="0">
                <a:ea typeface="ＭＳ Ｐゴシック" charset="-128"/>
              </a:rPr>
              <a:t>Virtual keyboard for text entry</a:t>
            </a:r>
          </a:p>
          <a:p>
            <a:pPr>
              <a:defRPr/>
            </a:pPr>
            <a:r>
              <a:rPr lang="en-US" sz="1600" dirty="0">
                <a:ea typeface="ＭＳ Ｐゴシック" charset="-128"/>
              </a:rPr>
              <a:t>Voice commands</a:t>
            </a:r>
          </a:p>
          <a:p>
            <a:pPr marL="0" indent="0">
              <a:buFont typeface="Monotype Sorts" charset="0"/>
              <a:buNone/>
              <a:defRPr/>
            </a:pPr>
            <a:endParaRPr lang="en-US" dirty="0">
              <a:ea typeface="ＭＳ Ｐゴシック" charset="0"/>
            </a:endParaRPr>
          </a:p>
          <a:p>
            <a:pPr lvl="1">
              <a:buFont typeface="Monotype Sorts" charset="0"/>
              <a:buChar char="l"/>
              <a:defRPr/>
            </a:pPr>
            <a:endParaRPr lang="en-US" dirty="0">
              <a:ea typeface="ＭＳ Ｐゴシック" charset="0"/>
            </a:endParaRPr>
          </a:p>
        </p:txBody>
      </p:sp>
      <p:pic>
        <p:nvPicPr>
          <p:cNvPr id="25604" name="Picture 2">
            <a:extLst>
              <a:ext uri="{FF2B5EF4-FFF2-40B4-BE49-F238E27FC236}">
                <a16:creationId xmlns="" xmlns:a16="http://schemas.microsoft.com/office/drawing/2014/main" id="{CCAA7F76-25AE-454A-9EE9-98408A6110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9850" y="1152525"/>
            <a:ext cx="2767013" cy="4919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="" xmlns:p14="http://schemas.microsoft.com/office/powerpoint/2010/main" val="2103933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le 1">
            <a:extLst>
              <a:ext uri="{FF2B5EF4-FFF2-40B4-BE49-F238E27FC236}">
                <a16:creationId xmlns="" xmlns:a16="http://schemas.microsoft.com/office/drawing/2014/main" id="{551A60BE-6FD2-4F4A-A1E6-2481BBFE0FA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27013"/>
            <a:ext cx="8113713" cy="576262"/>
          </a:xfrm>
        </p:spPr>
        <p:txBody>
          <a:bodyPr/>
          <a:lstStyle/>
          <a:p>
            <a:pPr eaLnBrk="1" hangingPunct="1"/>
            <a:r>
              <a:rPr lang="en-US" altLang="en-US"/>
              <a:t>The Mac OS X GUI</a:t>
            </a:r>
          </a:p>
        </p:txBody>
      </p:sp>
      <p:pic>
        <p:nvPicPr>
          <p:cNvPr id="27651" name="Picture 2">
            <a:extLst>
              <a:ext uri="{FF2B5EF4-FFF2-40B4-BE49-F238E27FC236}">
                <a16:creationId xmlns="" xmlns:a16="http://schemas.microsoft.com/office/drawing/2014/main" id="{B0B2C641-FBF3-4549-BC82-4C37E0EC98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088" y="1279525"/>
            <a:ext cx="8113712" cy="4564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>
            <a:extLst>
              <a:ext uri="{FF2B5EF4-FFF2-40B4-BE49-F238E27FC236}">
                <a16:creationId xmlns="" xmlns:a16="http://schemas.microsoft.com/office/drawing/2014/main" id="{4B842699-2411-46DA-9E86-71B3FFE9F00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20663"/>
            <a:ext cx="8061325" cy="576262"/>
          </a:xfrm>
        </p:spPr>
        <p:txBody>
          <a:bodyPr/>
          <a:lstStyle/>
          <a:p>
            <a:pPr eaLnBrk="1" hangingPunct="1"/>
            <a:r>
              <a:rPr lang="en-US" altLang="en-US"/>
              <a:t>System Calls</a:t>
            </a:r>
          </a:p>
        </p:txBody>
      </p:sp>
      <p:sp>
        <p:nvSpPr>
          <p:cNvPr id="29699" name="Rectangle 3">
            <a:extLst>
              <a:ext uri="{FF2B5EF4-FFF2-40B4-BE49-F238E27FC236}">
                <a16:creationId xmlns="" xmlns:a16="http://schemas.microsoft.com/office/drawing/2014/main" id="{A2749591-DE3A-4DDD-A1C5-F2558157450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39788" y="1385888"/>
            <a:ext cx="7678737" cy="2646362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dirty="0"/>
              <a:t>Programming interface to the services provided by the OS</a:t>
            </a:r>
            <a:endParaRPr lang="en-US" altLang="en-US" sz="800" dirty="0"/>
          </a:p>
          <a:p>
            <a:pPr>
              <a:lnSpc>
                <a:spcPct val="90000"/>
              </a:lnSpc>
            </a:pPr>
            <a:r>
              <a:rPr lang="en-US" altLang="en-US" dirty="0"/>
              <a:t>Typically written in a high-level language (C or C++)</a:t>
            </a:r>
            <a:endParaRPr lang="en-US" altLang="en-US" sz="800" dirty="0"/>
          </a:p>
          <a:p>
            <a:pPr>
              <a:lnSpc>
                <a:spcPct val="90000"/>
              </a:lnSpc>
            </a:pPr>
            <a:r>
              <a:rPr lang="en-US" altLang="en-US" dirty="0"/>
              <a:t>Mostly accessed by programs via a high-level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Application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Programming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Interface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>
                <a:solidFill>
                  <a:srgbClr val="000000"/>
                </a:solidFill>
              </a:rPr>
              <a:t>(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API</a:t>
            </a:r>
            <a:r>
              <a:rPr lang="en-US" altLang="en-US" dirty="0">
                <a:solidFill>
                  <a:srgbClr val="000000"/>
                </a:solidFill>
              </a:rPr>
              <a:t>)</a:t>
            </a:r>
            <a:r>
              <a:rPr lang="en-US" altLang="en-US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rather than direct system call use</a:t>
            </a:r>
            <a:endParaRPr lang="en-US" altLang="en-US" sz="800" dirty="0"/>
          </a:p>
          <a:p>
            <a:pPr>
              <a:lnSpc>
                <a:spcPct val="90000"/>
              </a:lnSpc>
            </a:pPr>
            <a:r>
              <a:rPr lang="en-US" altLang="en-US" dirty="0"/>
              <a:t>Three most common APIs are Win32 API for Windows, POSIX API for POSIX-based systems (including virtually all versions of UNIX, Linux, and Mac OS X), and Java API for the Java virtual machine (JVM)</a:t>
            </a:r>
          </a:p>
        </p:txBody>
      </p:sp>
      <p:sp>
        <p:nvSpPr>
          <p:cNvPr id="15364" name="Rectangle 4">
            <a:extLst>
              <a:ext uri="{FF2B5EF4-FFF2-40B4-BE49-F238E27FC236}">
                <a16:creationId xmlns="" xmlns:a16="http://schemas.microsoft.com/office/drawing/2014/main" id="{55144004-C2FB-40D0-9742-3DE46A26D5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2975" y="3624263"/>
            <a:ext cx="7181850" cy="59055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>
              <a:lnSpc>
                <a:spcPct val="90000"/>
              </a:lnSpc>
              <a:buFont typeface="Monotype Sorts" pitchFamily="2" charset="2"/>
              <a:buNone/>
              <a:defRPr/>
            </a:pPr>
            <a:r>
              <a:rPr kumimoji="1" lang="en-US" altLang="en-US" dirty="0">
                <a:latin typeface="+mn-lt"/>
              </a:rPr>
              <a:t>Note that the system-call names used throughout this text are generic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>
            <a:extLst>
              <a:ext uri="{FF2B5EF4-FFF2-40B4-BE49-F238E27FC236}">
                <a16:creationId xmlns="" xmlns:a16="http://schemas.microsoft.com/office/drawing/2014/main" id="{0C14F633-D8B3-443E-B572-5804D4ED778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14313"/>
            <a:ext cx="8077200" cy="576262"/>
          </a:xfrm>
        </p:spPr>
        <p:txBody>
          <a:bodyPr/>
          <a:lstStyle/>
          <a:p>
            <a:pPr eaLnBrk="1" hangingPunct="1"/>
            <a:r>
              <a:rPr lang="en-US" altLang="en-US"/>
              <a:t>Example of System Calls</a:t>
            </a:r>
          </a:p>
        </p:txBody>
      </p:sp>
      <p:sp>
        <p:nvSpPr>
          <p:cNvPr id="31747" name="Rectangle 5">
            <a:extLst>
              <a:ext uri="{FF2B5EF4-FFF2-40B4-BE49-F238E27FC236}">
                <a16:creationId xmlns="" xmlns:a16="http://schemas.microsoft.com/office/drawing/2014/main" id="{538ABAD4-459A-43EE-99FF-36E56E65895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30263" y="1233488"/>
            <a:ext cx="7704137" cy="4530725"/>
          </a:xfrm>
        </p:spPr>
        <p:txBody>
          <a:bodyPr/>
          <a:lstStyle/>
          <a:p>
            <a:r>
              <a:rPr lang="en-US" altLang="en-US"/>
              <a:t>System call sequence to copy the contents of one file to another file</a:t>
            </a:r>
          </a:p>
        </p:txBody>
      </p:sp>
      <p:pic>
        <p:nvPicPr>
          <p:cNvPr id="31748" name="Picture 5">
            <a:extLst>
              <a:ext uri="{FF2B5EF4-FFF2-40B4-BE49-F238E27FC236}">
                <a16:creationId xmlns="" xmlns:a16="http://schemas.microsoft.com/office/drawing/2014/main" id="{AAE1048A-764C-48F0-A738-BA0A29DCBE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8913" y="1965325"/>
            <a:ext cx="5937250" cy="4017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749" name="Line 6">
            <a:extLst>
              <a:ext uri="{FF2B5EF4-FFF2-40B4-BE49-F238E27FC236}">
                <a16:creationId xmlns="" xmlns:a16="http://schemas.microsoft.com/office/drawing/2014/main" id="{829D7286-9D2A-4CC2-99A2-293356FA0EDF}"/>
              </a:ext>
            </a:extLst>
          </p:cNvPr>
          <p:cNvSpPr>
            <a:spLocks noChangeShapeType="1"/>
          </p:cNvSpPr>
          <p:nvPr/>
        </p:nvSpPr>
        <p:spPr bwMode="auto">
          <a:xfrm>
            <a:off x="7358063" y="2022475"/>
            <a:ext cx="0" cy="4206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31750" name="Line 7">
            <a:extLst>
              <a:ext uri="{FF2B5EF4-FFF2-40B4-BE49-F238E27FC236}">
                <a16:creationId xmlns="" xmlns:a16="http://schemas.microsoft.com/office/drawing/2014/main" id="{C5566A3B-AF3E-428A-96FC-E638B347721C}"/>
              </a:ext>
            </a:extLst>
          </p:cNvPr>
          <p:cNvSpPr>
            <a:spLocks noChangeShapeType="1"/>
          </p:cNvSpPr>
          <p:nvPr/>
        </p:nvSpPr>
        <p:spPr bwMode="auto">
          <a:xfrm>
            <a:off x="1503363" y="2012950"/>
            <a:ext cx="0" cy="43021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>
            <a:extLst>
              <a:ext uri="{FF2B5EF4-FFF2-40B4-BE49-F238E27FC236}">
                <a16:creationId xmlns="" xmlns:a16="http://schemas.microsoft.com/office/drawing/2014/main" id="{C84E76C4-FCC0-48D3-9013-1569EF2B270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20663"/>
            <a:ext cx="8042275" cy="576262"/>
          </a:xfrm>
        </p:spPr>
        <p:txBody>
          <a:bodyPr/>
          <a:lstStyle/>
          <a:p>
            <a:pPr eaLnBrk="1" hangingPunct="1"/>
            <a:r>
              <a:rPr lang="en-US" altLang="en-US"/>
              <a:t>Example of Standard API</a:t>
            </a:r>
          </a:p>
        </p:txBody>
      </p:sp>
      <p:pic>
        <p:nvPicPr>
          <p:cNvPr id="33795" name="Picture 2">
            <a:extLst>
              <a:ext uri="{FF2B5EF4-FFF2-40B4-BE49-F238E27FC236}">
                <a16:creationId xmlns="" xmlns:a16="http://schemas.microsoft.com/office/drawing/2014/main" id="{03F4BF88-895B-4F86-8811-FEB2E93B9C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9913" y="984250"/>
            <a:ext cx="5276850" cy="5381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>
            <a:extLst>
              <a:ext uri="{FF2B5EF4-FFF2-40B4-BE49-F238E27FC236}">
                <a16:creationId xmlns="" xmlns:a16="http://schemas.microsoft.com/office/drawing/2014/main" id="{5BE3AADB-0F3C-4172-8054-CC2DDF7474E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73075" y="217488"/>
            <a:ext cx="7989888" cy="576262"/>
          </a:xfrm>
        </p:spPr>
        <p:txBody>
          <a:bodyPr/>
          <a:lstStyle/>
          <a:p>
            <a:pPr eaLnBrk="1" hangingPunct="1"/>
            <a:r>
              <a:rPr lang="en-US" altLang="en-US"/>
              <a:t>System Call Implementation</a:t>
            </a:r>
          </a:p>
        </p:txBody>
      </p:sp>
      <p:sp>
        <p:nvSpPr>
          <p:cNvPr id="35843" name="Rectangle 3">
            <a:extLst>
              <a:ext uri="{FF2B5EF4-FFF2-40B4-BE49-F238E27FC236}">
                <a16:creationId xmlns="" xmlns:a16="http://schemas.microsoft.com/office/drawing/2014/main" id="{17C2873A-43D0-43EF-AF6C-1C08F694480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30263" y="1233488"/>
            <a:ext cx="7632700" cy="4530725"/>
          </a:xfrm>
        </p:spPr>
        <p:txBody>
          <a:bodyPr/>
          <a:lstStyle/>
          <a:p>
            <a:r>
              <a:rPr lang="en-US" altLang="en-US" dirty="0"/>
              <a:t>Typically, a number is  associated with each system call</a:t>
            </a:r>
          </a:p>
          <a:p>
            <a:pPr lvl="1"/>
            <a:r>
              <a:rPr lang="en-US" altLang="en-US" b="1" dirty="0">
                <a:solidFill>
                  <a:srgbClr val="006699"/>
                </a:solidFill>
                <a:latin typeface="+mj-lt"/>
              </a:rPr>
              <a:t>System-call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interface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maintains a table indexed according to these numbers</a:t>
            </a:r>
            <a:endParaRPr lang="en-US" altLang="en-US" sz="800" dirty="0"/>
          </a:p>
          <a:p>
            <a:r>
              <a:rPr lang="en-US" altLang="en-US" dirty="0"/>
              <a:t>The system call interface invokes  the intended system call in OS kernel and returns status of the system call and any return values</a:t>
            </a:r>
            <a:endParaRPr lang="en-US" altLang="en-US" sz="800" dirty="0"/>
          </a:p>
          <a:p>
            <a:r>
              <a:rPr lang="en-US" altLang="en-US" dirty="0"/>
              <a:t>The caller need know nothing about how the system call is implemented</a:t>
            </a:r>
          </a:p>
          <a:p>
            <a:pPr lvl="1"/>
            <a:r>
              <a:rPr lang="en-US" altLang="en-US" dirty="0"/>
              <a:t>Just needs to obey API and understand what OS will do as a result call</a:t>
            </a:r>
          </a:p>
          <a:p>
            <a:pPr lvl="1"/>
            <a:r>
              <a:rPr lang="en-US" altLang="en-US" dirty="0"/>
              <a:t>Most details of  OS interface hidden from programmer by API  </a:t>
            </a:r>
          </a:p>
          <a:p>
            <a:pPr lvl="2"/>
            <a:r>
              <a:rPr lang="en-US" altLang="en-US" dirty="0"/>
              <a:t>Managed by run-time support library (set of functions built into libraries included with compiler)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>
            <a:extLst>
              <a:ext uri="{FF2B5EF4-FFF2-40B4-BE49-F238E27FC236}">
                <a16:creationId xmlns="" xmlns:a16="http://schemas.microsoft.com/office/drawing/2014/main" id="{1699CD33-3BF1-41C4-ABEC-D6F4D3F643A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20750" y="211138"/>
            <a:ext cx="7840663" cy="576262"/>
          </a:xfrm>
        </p:spPr>
        <p:txBody>
          <a:bodyPr/>
          <a:lstStyle/>
          <a:p>
            <a:pPr eaLnBrk="1" hangingPunct="1"/>
            <a:r>
              <a:rPr lang="en-US" altLang="en-US"/>
              <a:t>API – System Call – OS Relationship</a:t>
            </a:r>
          </a:p>
        </p:txBody>
      </p:sp>
      <p:pic>
        <p:nvPicPr>
          <p:cNvPr id="37891" name="Picture 2">
            <a:extLst>
              <a:ext uri="{FF2B5EF4-FFF2-40B4-BE49-F238E27FC236}">
                <a16:creationId xmlns="" xmlns:a16="http://schemas.microsoft.com/office/drawing/2014/main" id="{B2409951-BBCF-4A1C-8570-76F67408B3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325" y="1217613"/>
            <a:ext cx="7559675" cy="4614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>
            <a:extLst>
              <a:ext uri="{FF2B5EF4-FFF2-40B4-BE49-F238E27FC236}">
                <a16:creationId xmlns="" xmlns:a16="http://schemas.microsoft.com/office/drawing/2014/main" id="{4E227535-43B6-4813-B8B2-3BC580705F9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79475" y="217488"/>
            <a:ext cx="7704138" cy="576262"/>
          </a:xfrm>
        </p:spPr>
        <p:txBody>
          <a:bodyPr/>
          <a:lstStyle/>
          <a:p>
            <a:pPr eaLnBrk="1" hangingPunct="1"/>
            <a:r>
              <a:rPr lang="en-US" altLang="en-US"/>
              <a:t>System Call Parameter Passing</a:t>
            </a:r>
          </a:p>
        </p:txBody>
      </p:sp>
      <p:sp>
        <p:nvSpPr>
          <p:cNvPr id="39939" name="Rectangle 3">
            <a:extLst>
              <a:ext uri="{FF2B5EF4-FFF2-40B4-BE49-F238E27FC236}">
                <a16:creationId xmlns="" xmlns:a16="http://schemas.microsoft.com/office/drawing/2014/main" id="{4769B199-F416-4325-B349-7CDA49598C2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06450" y="1233488"/>
            <a:ext cx="7704138" cy="4530725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dirty="0"/>
              <a:t>Often, more information is required than simply identity of desired system call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Exact type and amount of information vary according to OS and call</a:t>
            </a:r>
            <a:endParaRPr lang="en-US" altLang="en-US" sz="900" dirty="0"/>
          </a:p>
          <a:p>
            <a:pPr>
              <a:lnSpc>
                <a:spcPct val="90000"/>
              </a:lnSpc>
            </a:pPr>
            <a:r>
              <a:rPr lang="en-US" altLang="en-US" dirty="0"/>
              <a:t>Three general methods used to pass parameters to the OS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Simplest:  pass the parameters in registers</a:t>
            </a:r>
          </a:p>
          <a:p>
            <a:pPr lvl="2">
              <a:lnSpc>
                <a:spcPct val="90000"/>
              </a:lnSpc>
            </a:pPr>
            <a:r>
              <a:rPr lang="en-US" altLang="en-US" dirty="0"/>
              <a:t> In some cases, may be more parameters than registers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Parameters stored in a block</a:t>
            </a:r>
            <a:r>
              <a:rPr lang="en-US" altLang="en-US" i="1" dirty="0"/>
              <a:t>, </a:t>
            </a:r>
            <a:r>
              <a:rPr lang="en-US" altLang="en-US" dirty="0"/>
              <a:t>or table, in memory, and address of block passed as a parameter in a register </a:t>
            </a:r>
          </a:p>
          <a:p>
            <a:pPr lvl="2">
              <a:lnSpc>
                <a:spcPct val="90000"/>
              </a:lnSpc>
            </a:pPr>
            <a:r>
              <a:rPr lang="en-US" altLang="en-US" dirty="0"/>
              <a:t>This approach taken by Linux and Solaris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Parameters placed, or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pushed</a:t>
            </a:r>
            <a:r>
              <a:rPr lang="en-US" altLang="en-US" i="1" dirty="0"/>
              <a:t>, </a:t>
            </a:r>
            <a:r>
              <a:rPr lang="en-US" altLang="en-US" dirty="0"/>
              <a:t>onto the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stack</a:t>
            </a:r>
            <a:r>
              <a:rPr lang="en-US" altLang="en-US" i="1" dirty="0"/>
              <a:t> </a:t>
            </a:r>
            <a:r>
              <a:rPr lang="en-US" altLang="en-US" dirty="0"/>
              <a:t>by the program and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popped</a:t>
            </a:r>
            <a:r>
              <a:rPr lang="en-US" altLang="en-US" i="1" dirty="0"/>
              <a:t> </a:t>
            </a:r>
            <a:r>
              <a:rPr lang="en-US" altLang="en-US" dirty="0"/>
              <a:t>off the stack by the operating system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Block and stack methods do not limit the number or length of parameters being passed</a:t>
            </a:r>
          </a:p>
          <a:p>
            <a:pPr lvl="1">
              <a:lnSpc>
                <a:spcPct val="90000"/>
              </a:lnSpc>
            </a:pPr>
            <a:endParaRPr lang="en-US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>
            <a:extLst>
              <a:ext uri="{FF2B5EF4-FFF2-40B4-BE49-F238E27FC236}">
                <a16:creationId xmlns="" xmlns:a16="http://schemas.microsoft.com/office/drawing/2014/main" id="{F81CC25A-92E8-44D5-853F-5EA5E0E4812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73075" y="214313"/>
            <a:ext cx="8129588" cy="576262"/>
          </a:xfrm>
        </p:spPr>
        <p:txBody>
          <a:bodyPr/>
          <a:lstStyle/>
          <a:p>
            <a:pPr eaLnBrk="1" hangingPunct="1"/>
            <a:r>
              <a:rPr lang="en-US" altLang="en-US"/>
              <a:t>Types of System Calls</a:t>
            </a:r>
          </a:p>
        </p:txBody>
      </p:sp>
      <p:sp>
        <p:nvSpPr>
          <p:cNvPr id="44035" name="Rectangle 4">
            <a:extLst>
              <a:ext uri="{FF2B5EF4-FFF2-40B4-BE49-F238E27FC236}">
                <a16:creationId xmlns="" xmlns:a16="http://schemas.microsoft.com/office/drawing/2014/main" id="{4FFFE9F1-36B8-4D67-9C3C-A4A661B03ED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08038" y="1250950"/>
            <a:ext cx="7748587" cy="4530725"/>
          </a:xfrm>
        </p:spPr>
        <p:txBody>
          <a:bodyPr/>
          <a:lstStyle/>
          <a:p>
            <a:r>
              <a:rPr lang="en-US" altLang="en-US" dirty="0"/>
              <a:t>Process control</a:t>
            </a:r>
          </a:p>
          <a:p>
            <a:pPr lvl="1"/>
            <a:r>
              <a:rPr lang="en-US" altLang="en-US" dirty="0"/>
              <a:t>create process, terminate process</a:t>
            </a:r>
          </a:p>
          <a:p>
            <a:pPr lvl="1"/>
            <a:r>
              <a:rPr lang="en-US" altLang="en-US" dirty="0"/>
              <a:t>end, abort</a:t>
            </a:r>
          </a:p>
          <a:p>
            <a:pPr lvl="1"/>
            <a:r>
              <a:rPr lang="en-US" altLang="en-US" dirty="0"/>
              <a:t>load, execute</a:t>
            </a:r>
          </a:p>
          <a:p>
            <a:pPr lvl="1"/>
            <a:r>
              <a:rPr lang="en-US" altLang="en-US" dirty="0"/>
              <a:t>get process attributes, set process attributes</a:t>
            </a:r>
          </a:p>
          <a:p>
            <a:pPr lvl="1"/>
            <a:r>
              <a:rPr lang="en-US" altLang="en-US" dirty="0"/>
              <a:t>wait for time</a:t>
            </a:r>
          </a:p>
          <a:p>
            <a:pPr lvl="1"/>
            <a:r>
              <a:rPr lang="en-US" altLang="en-US" dirty="0"/>
              <a:t>wait event, signal event</a:t>
            </a:r>
          </a:p>
          <a:p>
            <a:pPr lvl="1"/>
            <a:r>
              <a:rPr lang="en-US" altLang="en-US" dirty="0"/>
              <a:t>allocate and free memory</a:t>
            </a:r>
          </a:p>
          <a:p>
            <a:pPr lvl="1"/>
            <a:r>
              <a:rPr lang="en-US" altLang="en-US" dirty="0"/>
              <a:t>Dump memory if error</a:t>
            </a:r>
          </a:p>
          <a:p>
            <a:pPr lvl="1"/>
            <a:r>
              <a:rPr lang="en-US" altLang="en-US" b="1" dirty="0">
                <a:solidFill>
                  <a:srgbClr val="006699"/>
                </a:solidFill>
                <a:latin typeface="+mj-lt"/>
              </a:rPr>
              <a:t>Debugger</a:t>
            </a:r>
            <a:r>
              <a:rPr lang="en-US" altLang="en-US" dirty="0"/>
              <a:t> for determining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bugs</a:t>
            </a:r>
            <a:r>
              <a:rPr lang="en-US" altLang="en-US" b="1" dirty="0">
                <a:solidFill>
                  <a:srgbClr val="3366FF"/>
                </a:solidFill>
              </a:rPr>
              <a:t>,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single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step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execution</a:t>
            </a:r>
          </a:p>
          <a:p>
            <a:pPr lvl="1"/>
            <a:r>
              <a:rPr lang="en-US" altLang="en-US" b="1" dirty="0">
                <a:solidFill>
                  <a:srgbClr val="006699"/>
                </a:solidFill>
                <a:latin typeface="+mj-lt"/>
              </a:rPr>
              <a:t>Locks</a:t>
            </a:r>
            <a:r>
              <a:rPr lang="en-US" altLang="en-US" dirty="0"/>
              <a:t> for managing access to shared data between processes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4">
            <a:extLst>
              <a:ext uri="{FF2B5EF4-FFF2-40B4-BE49-F238E27FC236}">
                <a16:creationId xmlns="" xmlns:a16="http://schemas.microsoft.com/office/drawing/2014/main" id="{4156D97E-B3F7-4D08-9926-F21EAB5326A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01688" y="1233488"/>
            <a:ext cx="7732712" cy="4530725"/>
          </a:xfrm>
        </p:spPr>
        <p:txBody>
          <a:bodyPr/>
          <a:lstStyle/>
          <a:p>
            <a:r>
              <a:rPr lang="en-US" altLang="en-US"/>
              <a:t>File management</a:t>
            </a:r>
          </a:p>
          <a:p>
            <a:pPr lvl="1"/>
            <a:r>
              <a:rPr lang="en-US" altLang="en-US"/>
              <a:t>create file, delete file</a:t>
            </a:r>
          </a:p>
          <a:p>
            <a:pPr lvl="1"/>
            <a:r>
              <a:rPr lang="en-US" altLang="en-US"/>
              <a:t>open, close file</a:t>
            </a:r>
          </a:p>
          <a:p>
            <a:pPr lvl="1"/>
            <a:r>
              <a:rPr lang="en-US" altLang="en-US"/>
              <a:t>read, write, reposition</a:t>
            </a:r>
          </a:p>
          <a:p>
            <a:pPr lvl="1"/>
            <a:r>
              <a:rPr lang="en-US" altLang="en-US"/>
              <a:t>get and set file attributes</a:t>
            </a:r>
          </a:p>
          <a:p>
            <a:r>
              <a:rPr lang="en-US" altLang="en-US"/>
              <a:t>Device management</a:t>
            </a:r>
          </a:p>
          <a:p>
            <a:pPr lvl="1"/>
            <a:r>
              <a:rPr lang="en-US" altLang="en-US"/>
              <a:t>request device, release device</a:t>
            </a:r>
          </a:p>
          <a:p>
            <a:pPr lvl="1"/>
            <a:r>
              <a:rPr lang="en-US" altLang="en-US"/>
              <a:t>read, write, reposition</a:t>
            </a:r>
          </a:p>
          <a:p>
            <a:pPr lvl="1"/>
            <a:r>
              <a:rPr lang="en-US" altLang="en-US"/>
              <a:t>get device attributes, set device attributes</a:t>
            </a:r>
          </a:p>
          <a:p>
            <a:pPr lvl="1"/>
            <a:r>
              <a:rPr lang="en-US" altLang="en-US"/>
              <a:t>logically attach or detach devices</a:t>
            </a:r>
          </a:p>
          <a:p>
            <a:pPr lvl="1"/>
            <a:endParaRPr lang="en-US" altLang="en-US"/>
          </a:p>
        </p:txBody>
      </p:sp>
      <p:sp>
        <p:nvSpPr>
          <p:cNvPr id="46083" name="Rectangle 2">
            <a:extLst>
              <a:ext uri="{FF2B5EF4-FFF2-40B4-BE49-F238E27FC236}">
                <a16:creationId xmlns="" xmlns:a16="http://schemas.microsoft.com/office/drawing/2014/main" id="{A1101D3E-F01E-4DD1-88DC-B60A703EA3D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12763" y="225425"/>
            <a:ext cx="8021637" cy="576263"/>
          </a:xfrm>
        </p:spPr>
        <p:txBody>
          <a:bodyPr/>
          <a:lstStyle/>
          <a:p>
            <a:pPr eaLnBrk="1" hangingPunct="1"/>
            <a:r>
              <a:rPr lang="en-US" altLang="en-US"/>
              <a:t>Types of System Calls (Cont.)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="" xmlns:a16="http://schemas.microsoft.com/office/drawing/2014/main" id="{86BA1119-0E5B-4C51-B6FA-28152283ADA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094707" y="130231"/>
            <a:ext cx="8066088" cy="576262"/>
          </a:xfrm>
        </p:spPr>
        <p:txBody>
          <a:bodyPr/>
          <a:lstStyle/>
          <a:p>
            <a:pPr eaLnBrk="1" hangingPunct="1"/>
            <a:r>
              <a:rPr lang="en-US" altLang="en-US" sz="3000" dirty="0"/>
              <a:t>Outline</a:t>
            </a:r>
          </a:p>
        </p:txBody>
      </p:sp>
      <p:sp>
        <p:nvSpPr>
          <p:cNvPr id="7171" name="Rectangle 3">
            <a:extLst>
              <a:ext uri="{FF2B5EF4-FFF2-40B4-BE49-F238E27FC236}">
                <a16:creationId xmlns="" xmlns:a16="http://schemas.microsoft.com/office/drawing/2014/main" id="{B1102DF7-4A96-4DB4-93EE-EFEEB0DC39A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54075" y="1141468"/>
            <a:ext cx="7618413" cy="4530725"/>
          </a:xfrm>
        </p:spPr>
        <p:txBody>
          <a:bodyPr/>
          <a:lstStyle/>
          <a:p>
            <a:r>
              <a:rPr lang="en-US" altLang="en-US" dirty="0"/>
              <a:t>Operating System Services</a:t>
            </a:r>
          </a:p>
          <a:p>
            <a:r>
              <a:rPr lang="en-US" altLang="en-US" dirty="0"/>
              <a:t>User and Operating System-Interface</a:t>
            </a:r>
          </a:p>
          <a:p>
            <a:r>
              <a:rPr lang="en-US" altLang="en-US" dirty="0"/>
              <a:t>System Calls</a:t>
            </a:r>
          </a:p>
          <a:p>
            <a:r>
              <a:rPr lang="en-US" altLang="en-US" dirty="0"/>
              <a:t>System Services</a:t>
            </a:r>
          </a:p>
          <a:p>
            <a:r>
              <a:rPr lang="en-US" altLang="en-US" dirty="0"/>
              <a:t>Linkers and Loaders</a:t>
            </a:r>
          </a:p>
          <a:p>
            <a:r>
              <a:rPr lang="en-US" altLang="en-US" dirty="0"/>
              <a:t>Why Applications are Operating System Specific</a:t>
            </a:r>
          </a:p>
          <a:p>
            <a:r>
              <a:rPr lang="en-US" altLang="en-US" dirty="0"/>
              <a:t>Design and Implementation</a:t>
            </a:r>
          </a:p>
          <a:p>
            <a:r>
              <a:rPr lang="en-US" altLang="en-US" dirty="0"/>
              <a:t>Operating System Structure</a:t>
            </a:r>
          </a:p>
          <a:p>
            <a:r>
              <a:rPr lang="en-US" altLang="en-US" dirty="0"/>
              <a:t>Building and Booting an Operating System</a:t>
            </a:r>
          </a:p>
          <a:p>
            <a:r>
              <a:rPr lang="en-US" altLang="en-US" dirty="0"/>
              <a:t>Operating System Debugging</a:t>
            </a:r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>
            <a:extLst>
              <a:ext uri="{FF2B5EF4-FFF2-40B4-BE49-F238E27FC236}">
                <a16:creationId xmlns="" xmlns:a16="http://schemas.microsoft.com/office/drawing/2014/main" id="{9F170523-A8A8-43C6-820A-D68F85AF07D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27050" y="227013"/>
            <a:ext cx="7991475" cy="576262"/>
          </a:xfrm>
        </p:spPr>
        <p:txBody>
          <a:bodyPr/>
          <a:lstStyle/>
          <a:p>
            <a:pPr eaLnBrk="1" hangingPunct="1"/>
            <a:r>
              <a:rPr lang="en-US" altLang="en-US"/>
              <a:t>Types of System Calls (Cont.)</a:t>
            </a:r>
          </a:p>
        </p:txBody>
      </p:sp>
      <p:sp>
        <p:nvSpPr>
          <p:cNvPr id="48131" name="Rectangle 4">
            <a:extLst>
              <a:ext uri="{FF2B5EF4-FFF2-40B4-BE49-F238E27FC236}">
                <a16:creationId xmlns="" xmlns:a16="http://schemas.microsoft.com/office/drawing/2014/main" id="{3E675A7B-D65B-4A2E-A667-61009784BC5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06450" y="1233488"/>
            <a:ext cx="7234238" cy="4530725"/>
          </a:xfrm>
        </p:spPr>
        <p:txBody>
          <a:bodyPr/>
          <a:lstStyle/>
          <a:p>
            <a:r>
              <a:rPr lang="en-US" altLang="en-US" dirty="0"/>
              <a:t>Information maintenance</a:t>
            </a:r>
          </a:p>
          <a:p>
            <a:pPr lvl="1"/>
            <a:r>
              <a:rPr lang="en-US" altLang="en-US" dirty="0"/>
              <a:t>get time or date, set time or date</a:t>
            </a:r>
          </a:p>
          <a:p>
            <a:pPr lvl="1"/>
            <a:r>
              <a:rPr lang="en-US" altLang="en-US" dirty="0"/>
              <a:t>get system data, set system data</a:t>
            </a:r>
          </a:p>
          <a:p>
            <a:pPr lvl="1"/>
            <a:r>
              <a:rPr lang="en-US" altLang="en-US" dirty="0"/>
              <a:t>get and set process, file, or device attributes</a:t>
            </a:r>
          </a:p>
          <a:p>
            <a:r>
              <a:rPr lang="en-US" altLang="en-US" dirty="0"/>
              <a:t>Communications</a:t>
            </a:r>
          </a:p>
          <a:p>
            <a:pPr lvl="1"/>
            <a:r>
              <a:rPr lang="en-US" altLang="en-US" dirty="0"/>
              <a:t>create, delete communication connection</a:t>
            </a:r>
          </a:p>
          <a:p>
            <a:pPr lvl="1"/>
            <a:r>
              <a:rPr lang="en-US" altLang="en-US" dirty="0"/>
              <a:t>send, receive messages if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message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passing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model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to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host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name</a:t>
            </a:r>
            <a:r>
              <a:rPr lang="en-US" altLang="en-US" dirty="0"/>
              <a:t> or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process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name</a:t>
            </a:r>
          </a:p>
          <a:p>
            <a:pPr lvl="2"/>
            <a:r>
              <a:rPr lang="en-US" altLang="en-US" dirty="0"/>
              <a:t>From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client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to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server</a:t>
            </a:r>
          </a:p>
          <a:p>
            <a:pPr lvl="1"/>
            <a:r>
              <a:rPr lang="en-US" altLang="en-US" b="1" dirty="0">
                <a:solidFill>
                  <a:srgbClr val="006699"/>
                </a:solidFill>
                <a:latin typeface="+mj-lt"/>
              </a:rPr>
              <a:t>Shared-memory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model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create and gain access to memory regions</a:t>
            </a:r>
          </a:p>
          <a:p>
            <a:pPr lvl="1"/>
            <a:r>
              <a:rPr lang="en-US" altLang="en-US" dirty="0"/>
              <a:t>transfer status information</a:t>
            </a:r>
          </a:p>
          <a:p>
            <a:pPr lvl="1"/>
            <a:r>
              <a:rPr lang="en-US" altLang="en-US" dirty="0"/>
              <a:t>attach and detach remote devices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>
            <a:extLst>
              <a:ext uri="{FF2B5EF4-FFF2-40B4-BE49-F238E27FC236}">
                <a16:creationId xmlns="" xmlns:a16="http://schemas.microsoft.com/office/drawing/2014/main" id="{2D8F5D27-E3DA-4CD1-A64B-C94402E09E1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03238" y="227013"/>
            <a:ext cx="8031162" cy="576262"/>
          </a:xfrm>
        </p:spPr>
        <p:txBody>
          <a:bodyPr/>
          <a:lstStyle/>
          <a:p>
            <a:pPr eaLnBrk="1" hangingPunct="1"/>
            <a:r>
              <a:rPr lang="en-US" altLang="en-US"/>
              <a:t>Types of System Calls (Cont.)</a:t>
            </a:r>
          </a:p>
        </p:txBody>
      </p:sp>
      <p:sp>
        <p:nvSpPr>
          <p:cNvPr id="50179" name="Rectangle 4">
            <a:extLst>
              <a:ext uri="{FF2B5EF4-FFF2-40B4-BE49-F238E27FC236}">
                <a16:creationId xmlns="" xmlns:a16="http://schemas.microsoft.com/office/drawing/2014/main" id="{2F1F0650-6545-4D56-BF26-447C4C08776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/>
              <a:t>Protection</a:t>
            </a:r>
          </a:p>
          <a:p>
            <a:pPr lvl="1"/>
            <a:r>
              <a:rPr lang="en-US" altLang="en-US"/>
              <a:t>Control access to resources</a:t>
            </a:r>
          </a:p>
          <a:p>
            <a:pPr lvl="1"/>
            <a:r>
              <a:rPr lang="en-US" altLang="en-US"/>
              <a:t>Get and set permissions</a:t>
            </a:r>
          </a:p>
          <a:p>
            <a:pPr lvl="1"/>
            <a:r>
              <a:rPr lang="en-US" altLang="en-US"/>
              <a:t>Allow and deny user access</a:t>
            </a:r>
          </a:p>
          <a:p>
            <a:pPr lvl="1"/>
            <a:endParaRPr lang="en-US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Title 1">
            <a:extLst>
              <a:ext uri="{FF2B5EF4-FFF2-40B4-BE49-F238E27FC236}">
                <a16:creationId xmlns="" xmlns:a16="http://schemas.microsoft.com/office/drawing/2014/main" id="{D6FCD919-BAE3-4B7B-809E-209E2FB0974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351275" y="110535"/>
            <a:ext cx="7632700" cy="594371"/>
          </a:xfrm>
        </p:spPr>
        <p:txBody>
          <a:bodyPr/>
          <a:lstStyle/>
          <a:p>
            <a:pPr eaLnBrk="1" hangingPunct="1"/>
            <a:r>
              <a:rPr lang="en-US" altLang="en-US" sz="2600" dirty="0"/>
              <a:t>Examples of Windows and Unix System Calls</a:t>
            </a:r>
          </a:p>
        </p:txBody>
      </p:sp>
      <p:pic>
        <p:nvPicPr>
          <p:cNvPr id="52227" name="Picture 4">
            <a:extLst>
              <a:ext uri="{FF2B5EF4-FFF2-40B4-BE49-F238E27FC236}">
                <a16:creationId xmlns="" xmlns:a16="http://schemas.microsoft.com/office/drawing/2014/main" id="{33A2F2E0-9064-41AD-8CF6-9D5D6130BA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3788" y="1152525"/>
            <a:ext cx="4751387" cy="513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>
            <a:extLst>
              <a:ext uri="{FF2B5EF4-FFF2-40B4-BE49-F238E27FC236}">
                <a16:creationId xmlns="" xmlns:a16="http://schemas.microsoft.com/office/drawing/2014/main" id="{BAB5C763-1598-4AB4-AB9B-F1C1B35DAD8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17488"/>
            <a:ext cx="8061325" cy="576262"/>
          </a:xfrm>
        </p:spPr>
        <p:txBody>
          <a:bodyPr/>
          <a:lstStyle/>
          <a:p>
            <a:pPr eaLnBrk="1" hangingPunct="1"/>
            <a:r>
              <a:rPr lang="en-US" altLang="en-US"/>
              <a:t>System Services</a:t>
            </a:r>
          </a:p>
        </p:txBody>
      </p:sp>
      <p:sp>
        <p:nvSpPr>
          <p:cNvPr id="58371" name="Rectangle 3">
            <a:extLst>
              <a:ext uri="{FF2B5EF4-FFF2-40B4-BE49-F238E27FC236}">
                <a16:creationId xmlns="" xmlns:a16="http://schemas.microsoft.com/office/drawing/2014/main" id="{AA46F960-9F83-4DB3-8C85-8EB4B59F58C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11213" y="1122363"/>
            <a:ext cx="7707312" cy="4683125"/>
          </a:xfrm>
        </p:spPr>
        <p:txBody>
          <a:bodyPr/>
          <a:lstStyle/>
          <a:p>
            <a:r>
              <a:rPr lang="en-US" altLang="en-US" dirty="0"/>
              <a:t>System programs provide a convenient environment for program development and execution.  They can be divided into:</a:t>
            </a:r>
          </a:p>
          <a:p>
            <a:pPr lvl="1"/>
            <a:r>
              <a:rPr lang="en-US" altLang="en-US" dirty="0"/>
              <a:t>File manipulation </a:t>
            </a:r>
          </a:p>
          <a:p>
            <a:pPr lvl="1"/>
            <a:r>
              <a:rPr lang="en-US" altLang="en-US" dirty="0"/>
              <a:t>Status information sometimes stored in a file</a:t>
            </a:r>
          </a:p>
          <a:p>
            <a:pPr lvl="1"/>
            <a:r>
              <a:rPr lang="en-US" altLang="en-US" dirty="0"/>
              <a:t>Programming language support</a:t>
            </a:r>
          </a:p>
          <a:p>
            <a:pPr lvl="1"/>
            <a:r>
              <a:rPr lang="en-US" altLang="en-US" dirty="0"/>
              <a:t>Program loading and execution</a:t>
            </a:r>
          </a:p>
          <a:p>
            <a:pPr lvl="1"/>
            <a:r>
              <a:rPr lang="en-US" altLang="en-US" dirty="0"/>
              <a:t>Communications</a:t>
            </a:r>
          </a:p>
          <a:p>
            <a:pPr lvl="1"/>
            <a:r>
              <a:rPr lang="en-US" altLang="en-US" dirty="0"/>
              <a:t>Background services</a:t>
            </a:r>
          </a:p>
          <a:p>
            <a:pPr lvl="1"/>
            <a:r>
              <a:rPr lang="en-US" altLang="en-US" dirty="0"/>
              <a:t>Application programs</a:t>
            </a:r>
          </a:p>
          <a:p>
            <a:r>
              <a:rPr lang="en-US" altLang="en-US" dirty="0"/>
              <a:t>Most users</a:t>
            </a:r>
            <a:r>
              <a:rPr lang="ja-JP" altLang="en-US" dirty="0"/>
              <a:t>’</a:t>
            </a:r>
            <a:r>
              <a:rPr lang="en-US" altLang="ja-JP" dirty="0"/>
              <a:t> view of the operating system is defined by system programs, not the actual system calls</a:t>
            </a:r>
            <a:endParaRPr lang="en-US" altLang="en-US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>
            <a:extLst>
              <a:ext uri="{FF2B5EF4-FFF2-40B4-BE49-F238E27FC236}">
                <a16:creationId xmlns="" xmlns:a16="http://schemas.microsoft.com/office/drawing/2014/main" id="{C4EAC52B-9D2D-4A55-866C-947C20391EF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17488"/>
            <a:ext cx="8061325" cy="576262"/>
          </a:xfrm>
        </p:spPr>
        <p:txBody>
          <a:bodyPr/>
          <a:lstStyle/>
          <a:p>
            <a:pPr eaLnBrk="1" hangingPunct="1"/>
            <a:r>
              <a:rPr lang="en-US" altLang="en-US"/>
              <a:t>System Services (Cont.)</a:t>
            </a:r>
          </a:p>
        </p:txBody>
      </p:sp>
      <p:sp>
        <p:nvSpPr>
          <p:cNvPr id="60419" name="Rectangle 3">
            <a:extLst>
              <a:ext uri="{FF2B5EF4-FFF2-40B4-BE49-F238E27FC236}">
                <a16:creationId xmlns="" xmlns:a16="http://schemas.microsoft.com/office/drawing/2014/main" id="{49895B5E-8C8B-46CB-ACFE-27F59844147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08038" y="1073150"/>
            <a:ext cx="7359650" cy="5027613"/>
          </a:xfrm>
          <a:noFill/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dirty="0"/>
              <a:t>Provide a convenient environment for program development and execution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Some of them are simply user interfaces to system calls; others are considerably more complex</a:t>
            </a:r>
          </a:p>
          <a:p>
            <a:pPr lvl="1">
              <a:lnSpc>
                <a:spcPct val="90000"/>
              </a:lnSpc>
            </a:pPr>
            <a:endParaRPr lang="en-US" altLang="en-US" sz="800" dirty="0"/>
          </a:p>
          <a:p>
            <a:pPr>
              <a:lnSpc>
                <a:spcPct val="90000"/>
              </a:lnSpc>
            </a:pPr>
            <a:r>
              <a:rPr lang="en-US" altLang="en-US" b="1" dirty="0"/>
              <a:t>File management </a:t>
            </a:r>
            <a:r>
              <a:rPr lang="en-US" altLang="en-US" dirty="0"/>
              <a:t>- Create, delete, copy, rename, print, dump, list, and generally manipulate files and directories</a:t>
            </a:r>
          </a:p>
          <a:p>
            <a:pPr>
              <a:lnSpc>
                <a:spcPct val="90000"/>
              </a:lnSpc>
            </a:pPr>
            <a:endParaRPr lang="en-US" altLang="en-US" sz="800" dirty="0"/>
          </a:p>
          <a:p>
            <a:pPr>
              <a:lnSpc>
                <a:spcPct val="90000"/>
              </a:lnSpc>
            </a:pPr>
            <a:r>
              <a:rPr lang="en-US" altLang="en-US" b="1" dirty="0"/>
              <a:t>Status information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Some ask the system for info - date, time, amount of available memory, disk space, number of users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Others provide detailed performance, logging, and debugging information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Typically, these programs format and print the output to the terminal or other output devices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Some systems implement  a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registry</a:t>
            </a:r>
            <a:r>
              <a:rPr lang="en-US" altLang="en-US" dirty="0"/>
              <a:t> - used to store and retrieve configuration information</a:t>
            </a:r>
          </a:p>
          <a:p>
            <a:pPr>
              <a:lnSpc>
                <a:spcPct val="90000"/>
              </a:lnSpc>
              <a:buFont typeface="Monotype Sorts" pitchFamily="-84" charset="2"/>
              <a:buNone/>
            </a:pPr>
            <a:endParaRPr lang="en-US" altLang="en-US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2">
            <a:extLst>
              <a:ext uri="{FF2B5EF4-FFF2-40B4-BE49-F238E27FC236}">
                <a16:creationId xmlns="" xmlns:a16="http://schemas.microsoft.com/office/drawing/2014/main" id="{74F248A6-FEC6-47A1-A99A-98ABBC6C33A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47675" y="217488"/>
            <a:ext cx="8080375" cy="576262"/>
          </a:xfrm>
        </p:spPr>
        <p:txBody>
          <a:bodyPr/>
          <a:lstStyle/>
          <a:p>
            <a:pPr eaLnBrk="1" hangingPunct="1"/>
            <a:r>
              <a:rPr lang="en-US" altLang="en-US"/>
              <a:t>System Services (Cont.)</a:t>
            </a:r>
          </a:p>
        </p:txBody>
      </p:sp>
      <p:sp>
        <p:nvSpPr>
          <p:cNvPr id="62467" name="Rectangle 3">
            <a:extLst>
              <a:ext uri="{FF2B5EF4-FFF2-40B4-BE49-F238E27FC236}">
                <a16:creationId xmlns="" xmlns:a16="http://schemas.microsoft.com/office/drawing/2014/main" id="{3AC26365-FF38-4159-8CB6-E4B6F33D959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11213" y="1131888"/>
            <a:ext cx="7697787" cy="518795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b="1"/>
              <a:t>File modification</a:t>
            </a:r>
          </a:p>
          <a:p>
            <a:pPr lvl="1">
              <a:lnSpc>
                <a:spcPct val="90000"/>
              </a:lnSpc>
            </a:pPr>
            <a:r>
              <a:rPr lang="en-US" altLang="en-US"/>
              <a:t>Text editors to create and modify files</a:t>
            </a:r>
          </a:p>
          <a:p>
            <a:pPr lvl="1">
              <a:lnSpc>
                <a:spcPct val="90000"/>
              </a:lnSpc>
            </a:pPr>
            <a:r>
              <a:rPr lang="en-US" altLang="en-US"/>
              <a:t>Special commands to search contents of files or perform transformations of the text</a:t>
            </a:r>
            <a:endParaRPr lang="en-US" altLang="en-US" sz="800"/>
          </a:p>
          <a:p>
            <a:pPr>
              <a:lnSpc>
                <a:spcPct val="90000"/>
              </a:lnSpc>
            </a:pPr>
            <a:r>
              <a:rPr lang="en-US" altLang="en-US" b="1"/>
              <a:t>Programming-language support </a:t>
            </a:r>
            <a:r>
              <a:rPr lang="en-US" altLang="en-US"/>
              <a:t>- Compilers, assemblers, debuggers and interpreters sometimes provided</a:t>
            </a:r>
            <a:endParaRPr lang="en-US" altLang="en-US" sz="800"/>
          </a:p>
          <a:p>
            <a:pPr>
              <a:lnSpc>
                <a:spcPct val="90000"/>
              </a:lnSpc>
            </a:pPr>
            <a:r>
              <a:rPr lang="en-US" altLang="en-US" b="1"/>
              <a:t>Program loading and execution</a:t>
            </a:r>
            <a:r>
              <a:rPr lang="en-US" altLang="en-US"/>
              <a:t>- Absolute loaders, relocatable loaders, linkage editors, and overlay-loaders, debugging systems for higher-level and machine language</a:t>
            </a:r>
            <a:endParaRPr lang="en-US" altLang="en-US" sz="800"/>
          </a:p>
          <a:p>
            <a:pPr>
              <a:lnSpc>
                <a:spcPct val="90000"/>
              </a:lnSpc>
            </a:pPr>
            <a:r>
              <a:rPr lang="en-US" altLang="en-US" b="1"/>
              <a:t>Communications</a:t>
            </a:r>
            <a:r>
              <a:rPr lang="en-US" altLang="en-US"/>
              <a:t> - Provide the mechanism for creating virtual connections among processes, users, and computer systems</a:t>
            </a:r>
          </a:p>
          <a:p>
            <a:pPr lvl="1">
              <a:lnSpc>
                <a:spcPct val="90000"/>
              </a:lnSpc>
            </a:pPr>
            <a:r>
              <a:rPr lang="en-US" altLang="en-US"/>
              <a:t>Allow users to send messages to one another</a:t>
            </a:r>
            <a:r>
              <a:rPr lang="ja-JP" altLang="en-US"/>
              <a:t>’</a:t>
            </a:r>
            <a:r>
              <a:rPr lang="en-US" altLang="ja-JP"/>
              <a:t>s screens, browse web pages, send electronic-mail messages, log in remotely, transfer files from one machine to another</a:t>
            </a:r>
          </a:p>
          <a:p>
            <a:pPr>
              <a:lnSpc>
                <a:spcPct val="90000"/>
              </a:lnSpc>
            </a:pPr>
            <a:endParaRPr lang="en-US" alt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>
            <a:extLst>
              <a:ext uri="{FF2B5EF4-FFF2-40B4-BE49-F238E27FC236}">
                <a16:creationId xmlns="" xmlns:a16="http://schemas.microsoft.com/office/drawing/2014/main" id="{69B64704-3592-4DF7-85E7-FB2DB85811C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85775" y="217488"/>
            <a:ext cx="7996238" cy="576262"/>
          </a:xfrm>
        </p:spPr>
        <p:txBody>
          <a:bodyPr/>
          <a:lstStyle/>
          <a:p>
            <a:pPr eaLnBrk="1" hangingPunct="1"/>
            <a:r>
              <a:rPr lang="en-US" altLang="en-US"/>
              <a:t>System Services (Cont.)</a:t>
            </a:r>
          </a:p>
        </p:txBody>
      </p:sp>
      <p:sp>
        <p:nvSpPr>
          <p:cNvPr id="64515" name="Rectangle 3">
            <a:extLst>
              <a:ext uri="{FF2B5EF4-FFF2-40B4-BE49-F238E27FC236}">
                <a16:creationId xmlns="" xmlns:a16="http://schemas.microsoft.com/office/drawing/2014/main" id="{893ED54D-5EE3-433B-820F-AFAE8BC4BDC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06450" y="1108075"/>
            <a:ext cx="7675563" cy="518795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b="1" dirty="0"/>
              <a:t>Background Services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Launch at boot time</a:t>
            </a:r>
          </a:p>
          <a:p>
            <a:pPr lvl="2">
              <a:lnSpc>
                <a:spcPct val="90000"/>
              </a:lnSpc>
            </a:pPr>
            <a:r>
              <a:rPr lang="en-US" altLang="en-US" dirty="0"/>
              <a:t>Some for system startup, then terminate</a:t>
            </a:r>
          </a:p>
          <a:p>
            <a:pPr lvl="2">
              <a:lnSpc>
                <a:spcPct val="90000"/>
              </a:lnSpc>
            </a:pPr>
            <a:r>
              <a:rPr lang="en-US" altLang="en-US" dirty="0"/>
              <a:t>Some from system boot to shutdown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Provide facilities like disk checking, process scheduling, error logging, printing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Run in user context not kernel context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Known as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services</a:t>
            </a:r>
            <a:r>
              <a:rPr lang="en-US" altLang="en-US" dirty="0"/>
              <a:t>,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subsystems</a:t>
            </a:r>
            <a:r>
              <a:rPr lang="en-US" altLang="en-US" dirty="0"/>
              <a:t>,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daemons</a:t>
            </a:r>
            <a:r>
              <a:rPr lang="en-US" altLang="en-US" dirty="0"/>
              <a:t> </a:t>
            </a:r>
            <a:endParaRPr lang="en-US" altLang="en-US" b="1" dirty="0"/>
          </a:p>
          <a:p>
            <a:pPr lvl="1">
              <a:lnSpc>
                <a:spcPct val="90000"/>
              </a:lnSpc>
              <a:buFont typeface="Monotype Sorts" pitchFamily="-84" charset="2"/>
              <a:buNone/>
            </a:pPr>
            <a:endParaRPr lang="en-US" altLang="en-US" sz="800" dirty="0"/>
          </a:p>
          <a:p>
            <a:pPr>
              <a:lnSpc>
                <a:spcPct val="90000"/>
              </a:lnSpc>
            </a:pPr>
            <a:r>
              <a:rPr lang="en-US" altLang="en-US" b="1" dirty="0"/>
              <a:t>Application programs</a:t>
            </a:r>
          </a:p>
          <a:p>
            <a:pPr lvl="1">
              <a:lnSpc>
                <a:spcPct val="90000"/>
              </a:lnSpc>
            </a:pPr>
            <a:r>
              <a:rPr lang="en-US" altLang="en-US" dirty="0" smtClean="0"/>
              <a:t>Run </a:t>
            </a:r>
            <a:r>
              <a:rPr lang="en-US" altLang="en-US" dirty="0"/>
              <a:t>by users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Not typically considered part of OS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Launched by command line, mouse click, finger poke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Title 1">
            <a:extLst>
              <a:ext uri="{FF2B5EF4-FFF2-40B4-BE49-F238E27FC236}">
                <a16:creationId xmlns="" xmlns:a16="http://schemas.microsoft.com/office/drawing/2014/main" id="{B139628D-AE2A-46FB-AA5B-FECFA241AAE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Linkers and Loaders</a:t>
            </a:r>
          </a:p>
        </p:txBody>
      </p:sp>
      <p:sp>
        <p:nvSpPr>
          <p:cNvPr id="66563" name="Content Placeholder 2">
            <a:extLst>
              <a:ext uri="{FF2B5EF4-FFF2-40B4-BE49-F238E27FC236}">
                <a16:creationId xmlns="" xmlns:a16="http://schemas.microsoft.com/office/drawing/2014/main" id="{F413004A-DAD3-4F03-A509-ECD5943DEFDE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Source code compiled into object files designed to be loaded into any physical memory location –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relocatable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object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file</a:t>
            </a:r>
          </a:p>
          <a:p>
            <a:r>
              <a:rPr lang="en-US" altLang="en-US" b="1" dirty="0">
                <a:solidFill>
                  <a:srgbClr val="006699"/>
                </a:solidFill>
                <a:latin typeface="+mj-lt"/>
              </a:rPr>
              <a:t>Linker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combines these into single binary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executable</a:t>
            </a:r>
            <a:r>
              <a:rPr lang="en-US" altLang="en-US" dirty="0"/>
              <a:t> file</a:t>
            </a:r>
          </a:p>
          <a:p>
            <a:pPr lvl="1"/>
            <a:r>
              <a:rPr lang="en-US" altLang="en-US" dirty="0"/>
              <a:t>Also brings in libraries</a:t>
            </a:r>
          </a:p>
          <a:p>
            <a:r>
              <a:rPr lang="en-US" altLang="en-US" dirty="0"/>
              <a:t>Program resides on secondary storage as binary executable</a:t>
            </a:r>
          </a:p>
          <a:p>
            <a:r>
              <a:rPr lang="en-US" altLang="en-US" dirty="0"/>
              <a:t>Must be brought into memory by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loader</a:t>
            </a:r>
            <a:r>
              <a:rPr lang="en-US" altLang="en-US" dirty="0"/>
              <a:t> to be executed</a:t>
            </a:r>
          </a:p>
          <a:p>
            <a:pPr lvl="1"/>
            <a:r>
              <a:rPr lang="en-US" altLang="en-US" b="1" dirty="0">
                <a:solidFill>
                  <a:srgbClr val="006699"/>
                </a:solidFill>
                <a:latin typeface="+mj-lt"/>
              </a:rPr>
              <a:t>Relocation</a:t>
            </a:r>
            <a:r>
              <a:rPr lang="en-US" altLang="en-US" dirty="0"/>
              <a:t> assigns final addresses to program parts and adjusts code and data in program to match those addresses</a:t>
            </a:r>
          </a:p>
          <a:p>
            <a:r>
              <a:rPr lang="en-US" altLang="en-US" dirty="0"/>
              <a:t>Modern general purpose systems don’t link libraries into executables</a:t>
            </a:r>
          </a:p>
          <a:p>
            <a:pPr lvl="1"/>
            <a:r>
              <a:rPr lang="en-US" altLang="en-US" dirty="0"/>
              <a:t>Rather,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dynamically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linked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libraries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(in Windows,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DLLs</a:t>
            </a:r>
            <a:r>
              <a:rPr lang="en-US" altLang="en-US" dirty="0"/>
              <a:t>) are loaded as needed, shared by all that use the same version of that same library (loaded once)</a:t>
            </a:r>
          </a:p>
          <a:p>
            <a:r>
              <a:rPr lang="en-US" altLang="en-US" dirty="0"/>
              <a:t>Object, executable files have standard formats, so operating system knows how to load and start them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Title 1">
            <a:extLst>
              <a:ext uri="{FF2B5EF4-FFF2-40B4-BE49-F238E27FC236}">
                <a16:creationId xmlns="" xmlns:a16="http://schemas.microsoft.com/office/drawing/2014/main" id="{2C7140E0-64EE-48A3-941C-70C6BCDF8D7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60438" y="225425"/>
            <a:ext cx="7573962" cy="576263"/>
          </a:xfrm>
        </p:spPr>
        <p:txBody>
          <a:bodyPr/>
          <a:lstStyle/>
          <a:p>
            <a:r>
              <a:rPr lang="en-US" altLang="en-US"/>
              <a:t>The Role of the Linker and Loader</a:t>
            </a:r>
          </a:p>
        </p:txBody>
      </p:sp>
      <p:pic>
        <p:nvPicPr>
          <p:cNvPr id="67587" name="Content Placeholder 6">
            <a:extLst>
              <a:ext uri="{FF2B5EF4-FFF2-40B4-BE49-F238E27FC236}">
                <a16:creationId xmlns="" xmlns:a16="http://schemas.microsoft.com/office/drawing/2014/main" id="{CD8E9885-D5F1-451A-B45F-8C24EB28DFF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487613" y="1204913"/>
            <a:ext cx="4608512" cy="4859337"/>
          </a:xfr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1026">
            <a:extLst>
              <a:ext uri="{FF2B5EF4-FFF2-40B4-BE49-F238E27FC236}">
                <a16:creationId xmlns="" xmlns:a16="http://schemas.microsoft.com/office/drawing/2014/main" id="{9580D1A4-1911-40B7-90C7-4F5EE514923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046126" y="154025"/>
            <a:ext cx="7712075" cy="576262"/>
          </a:xfrm>
        </p:spPr>
        <p:txBody>
          <a:bodyPr/>
          <a:lstStyle/>
          <a:p>
            <a:pPr eaLnBrk="1" hangingPunct="1"/>
            <a:r>
              <a:rPr lang="en-US" altLang="en-US" sz="2400" dirty="0"/>
              <a:t>Why Applications are Operating System Specific</a:t>
            </a:r>
          </a:p>
        </p:txBody>
      </p:sp>
      <p:sp>
        <p:nvSpPr>
          <p:cNvPr id="68611" name="Rectangle 1027">
            <a:extLst>
              <a:ext uri="{FF2B5EF4-FFF2-40B4-BE49-F238E27FC236}">
                <a16:creationId xmlns="" xmlns:a16="http://schemas.microsoft.com/office/drawing/2014/main" id="{672EE902-C4A8-4076-BE5F-A5B41CC5B7F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38200" y="1014884"/>
            <a:ext cx="7643813" cy="4979516"/>
          </a:xfrm>
        </p:spPr>
        <p:txBody>
          <a:bodyPr/>
          <a:lstStyle/>
          <a:p>
            <a:r>
              <a:rPr lang="en-US" altLang="en-US" dirty="0"/>
              <a:t>Apps compiled on one system usually not executable on other operating systems</a:t>
            </a:r>
          </a:p>
          <a:p>
            <a:r>
              <a:rPr lang="en-US" altLang="en-US" dirty="0"/>
              <a:t>Each operating system provides its own unique system calls</a:t>
            </a:r>
          </a:p>
          <a:p>
            <a:pPr lvl="1"/>
            <a:r>
              <a:rPr lang="en-US" altLang="en-US" dirty="0"/>
              <a:t>Own file formats, etc.</a:t>
            </a:r>
          </a:p>
          <a:p>
            <a:r>
              <a:rPr lang="en-US" altLang="en-US" dirty="0"/>
              <a:t>Apps can be multi-operating system</a:t>
            </a:r>
          </a:p>
          <a:p>
            <a:pPr lvl="1"/>
            <a:r>
              <a:rPr lang="en-US" altLang="en-US" dirty="0"/>
              <a:t>Written in interpreted language like Python, Ruby, and interpreter available on multiple operating systems</a:t>
            </a:r>
          </a:p>
          <a:p>
            <a:pPr lvl="1"/>
            <a:r>
              <a:rPr lang="en-US" altLang="en-US" dirty="0"/>
              <a:t>App written in language that includes a VM containing the running app (like Java)</a:t>
            </a:r>
          </a:p>
          <a:p>
            <a:pPr lvl="1"/>
            <a:r>
              <a:rPr lang="en-US" altLang="en-US" dirty="0"/>
              <a:t>Use standard language (like C), compile separately on each operating system to run on each</a:t>
            </a:r>
          </a:p>
          <a:p>
            <a:r>
              <a:rPr lang="en-US" altLang="en-US" b="1" dirty="0">
                <a:solidFill>
                  <a:srgbClr val="006699"/>
                </a:solidFill>
                <a:latin typeface="+mj-lt"/>
              </a:rPr>
              <a:t>Application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Binary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Interface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(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ABI</a:t>
            </a:r>
            <a:r>
              <a:rPr lang="en-US" altLang="en-US" dirty="0"/>
              <a:t>) is architecture equivalent of API, defines how different components of binary code can interface for a given operating system on a given architecture, CPU, etc. 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="" xmlns:a16="http://schemas.microsoft.com/office/drawing/2014/main" id="{AED6B521-18A7-4439-A63E-29BB58B6FD3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Objectives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="" xmlns:a16="http://schemas.microsoft.com/office/drawing/2014/main" id="{6D078653-D1C2-4F9E-AC34-145815C46F6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68363" y="1233488"/>
            <a:ext cx="6808578" cy="4534265"/>
          </a:xfrm>
        </p:spPr>
        <p:txBody>
          <a:bodyPr/>
          <a:lstStyle/>
          <a:p>
            <a:r>
              <a:rPr lang="en-US" altLang="en-US" dirty="0"/>
              <a:t>Identify services provided by an operating system</a:t>
            </a:r>
          </a:p>
          <a:p>
            <a:r>
              <a:rPr lang="en-US" altLang="en-US" dirty="0"/>
              <a:t>Illustrate how system calls are used to provide operating system services</a:t>
            </a:r>
          </a:p>
          <a:p>
            <a:r>
              <a:rPr lang="en-US" altLang="en-US" dirty="0"/>
              <a:t>Compare and contrast monolithic, layered, microkernel, modular, and hybrid strategies for designing operating systems</a:t>
            </a:r>
          </a:p>
          <a:p>
            <a:r>
              <a:rPr lang="en-US" altLang="en-US" dirty="0"/>
              <a:t>Illustrate the process for booting an operating system</a:t>
            </a:r>
          </a:p>
          <a:p>
            <a:r>
              <a:rPr lang="en-US" altLang="en-US" dirty="0"/>
              <a:t>Apply tools for monitoring operating system performance</a:t>
            </a:r>
          </a:p>
          <a:p>
            <a:r>
              <a:rPr lang="en-US" altLang="en-US" dirty="0"/>
              <a:t>Design and implement kernel modules for interacting with a Linux kernel</a:t>
            </a:r>
          </a:p>
          <a:p>
            <a:endParaRPr lang="en-US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1026">
            <a:extLst>
              <a:ext uri="{FF2B5EF4-FFF2-40B4-BE49-F238E27FC236}">
                <a16:creationId xmlns="" xmlns:a16="http://schemas.microsoft.com/office/drawing/2014/main" id="{D00B8CF2-4503-4D02-BCAF-03B386FC6B1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079500" y="155141"/>
            <a:ext cx="7712075" cy="576262"/>
          </a:xfrm>
        </p:spPr>
        <p:txBody>
          <a:bodyPr/>
          <a:lstStyle/>
          <a:p>
            <a:pPr eaLnBrk="1" hangingPunct="1"/>
            <a:r>
              <a:rPr lang="en-US" altLang="en-US" sz="2800" dirty="0"/>
              <a:t>Design and Implementation</a:t>
            </a:r>
          </a:p>
        </p:txBody>
      </p:sp>
      <p:sp>
        <p:nvSpPr>
          <p:cNvPr id="70659" name="Rectangle 1027">
            <a:extLst>
              <a:ext uri="{FF2B5EF4-FFF2-40B4-BE49-F238E27FC236}">
                <a16:creationId xmlns="" xmlns:a16="http://schemas.microsoft.com/office/drawing/2014/main" id="{ED7882A4-6BC0-4135-94AC-5AE6FAF5E5A6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38200" y="1220788"/>
            <a:ext cx="7375525" cy="5006975"/>
          </a:xfrm>
        </p:spPr>
        <p:txBody>
          <a:bodyPr/>
          <a:lstStyle/>
          <a:p>
            <a:r>
              <a:rPr lang="en-US" altLang="en-US" dirty="0"/>
              <a:t>Design and Implementation of OS is not </a:t>
            </a:r>
            <a:r>
              <a:rPr lang="ja-JP" altLang="en-US" dirty="0"/>
              <a:t>“</a:t>
            </a:r>
            <a:r>
              <a:rPr lang="en-US" altLang="ja-JP" dirty="0"/>
              <a:t>solvable”, but some approaches have proven successful</a:t>
            </a:r>
            <a:endParaRPr lang="en-US" altLang="en-US" sz="800" dirty="0"/>
          </a:p>
          <a:p>
            <a:r>
              <a:rPr lang="en-US" altLang="en-US" dirty="0"/>
              <a:t>Internal structure of different Operating Systems  can vary widely</a:t>
            </a:r>
            <a:endParaRPr lang="en-US" altLang="en-US" sz="800" dirty="0"/>
          </a:p>
          <a:p>
            <a:r>
              <a:rPr lang="en-US" altLang="en-US" dirty="0"/>
              <a:t>Start the design by defining goals and specifications </a:t>
            </a:r>
            <a:endParaRPr lang="en-US" altLang="en-US" sz="800" dirty="0"/>
          </a:p>
          <a:p>
            <a:r>
              <a:rPr lang="en-US" altLang="en-US" dirty="0"/>
              <a:t>Affected by choice of hardware, type of system</a:t>
            </a:r>
            <a:endParaRPr lang="en-US" altLang="en-US" sz="800" dirty="0"/>
          </a:p>
          <a:p>
            <a:r>
              <a:rPr lang="en-US" altLang="en-US" b="1" dirty="0">
                <a:solidFill>
                  <a:srgbClr val="006699"/>
                </a:solidFill>
                <a:latin typeface="+mj-lt"/>
              </a:rPr>
              <a:t>User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goals and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System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goals</a:t>
            </a:r>
          </a:p>
          <a:p>
            <a:pPr lvl="1"/>
            <a:r>
              <a:rPr lang="en-US" altLang="en-US" dirty="0"/>
              <a:t>User goals – operating system should be convenient to use, easy to learn, reliable, safe, and fast</a:t>
            </a:r>
          </a:p>
          <a:p>
            <a:pPr lvl="1"/>
            <a:r>
              <a:rPr lang="en-US" altLang="en-US" dirty="0"/>
              <a:t>System goals – operating system should be easy to design, implement, and maintain, as well as flexible, reliable, error-free, and efficient</a:t>
            </a:r>
          </a:p>
          <a:p>
            <a:r>
              <a:rPr lang="en-US" altLang="en-US" dirty="0"/>
              <a:t>Specifying and designing an OS is highly creative task of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software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engineering</a:t>
            </a:r>
          </a:p>
          <a:p>
            <a:endParaRPr lang="en-US" altLang="en-US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2">
            <a:extLst>
              <a:ext uri="{FF2B5EF4-FFF2-40B4-BE49-F238E27FC236}">
                <a16:creationId xmlns="" xmlns:a16="http://schemas.microsoft.com/office/drawing/2014/main" id="{39A46DEA-C931-4E75-8A7D-1F653B2ABC1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051377" y="139214"/>
            <a:ext cx="8229600" cy="576263"/>
          </a:xfrm>
        </p:spPr>
        <p:txBody>
          <a:bodyPr/>
          <a:lstStyle/>
          <a:p>
            <a:pPr eaLnBrk="1" hangingPunct="1"/>
            <a:r>
              <a:rPr lang="en-US" altLang="en-US" dirty="0"/>
              <a:t>Policy and Mechanism</a:t>
            </a:r>
          </a:p>
        </p:txBody>
      </p:sp>
      <p:sp>
        <p:nvSpPr>
          <p:cNvPr id="72707" name="Rectangle 3">
            <a:extLst>
              <a:ext uri="{FF2B5EF4-FFF2-40B4-BE49-F238E27FC236}">
                <a16:creationId xmlns="" xmlns:a16="http://schemas.microsoft.com/office/drawing/2014/main" id="{0D1CF5C7-7F67-4FFA-B5D4-75EB6F865E5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39788" y="1141992"/>
            <a:ext cx="6455315" cy="4264022"/>
          </a:xfrm>
        </p:spPr>
        <p:txBody>
          <a:bodyPr/>
          <a:lstStyle/>
          <a:p>
            <a:r>
              <a:rPr lang="en-US" altLang="en-US" b="1" dirty="0">
                <a:solidFill>
                  <a:srgbClr val="006699"/>
                </a:solidFill>
                <a:latin typeface="+mj-lt"/>
              </a:rPr>
              <a:t>Policy</a:t>
            </a:r>
            <a:r>
              <a:rPr lang="en-US" altLang="en-US" b="1" dirty="0"/>
              <a:t>:   What </a:t>
            </a:r>
            <a:r>
              <a:rPr lang="en-US" altLang="en-US" dirty="0"/>
              <a:t>needs to be done?</a:t>
            </a:r>
            <a:r>
              <a:rPr lang="en-US" altLang="en-US" b="1" dirty="0"/>
              <a:t> </a:t>
            </a:r>
          </a:p>
          <a:p>
            <a:pPr lvl="1"/>
            <a:r>
              <a:rPr lang="en-US" altLang="en-US" dirty="0"/>
              <a:t>Example: Interrupt after every 100 seconds</a:t>
            </a:r>
          </a:p>
          <a:p>
            <a:r>
              <a:rPr lang="en-US" altLang="en-US" b="1" dirty="0">
                <a:solidFill>
                  <a:srgbClr val="006699"/>
                </a:solidFill>
                <a:latin typeface="+mj-lt"/>
              </a:rPr>
              <a:t>Mechanism</a:t>
            </a:r>
            <a:r>
              <a:rPr lang="en-US" altLang="en-US" b="1" dirty="0"/>
              <a:t>:  How</a:t>
            </a:r>
            <a:r>
              <a:rPr lang="en-US" altLang="en-US" dirty="0"/>
              <a:t> to do something?</a:t>
            </a:r>
          </a:p>
          <a:p>
            <a:pPr lvl="1"/>
            <a:r>
              <a:rPr lang="en-US" altLang="en-US" dirty="0"/>
              <a:t>Example: timer</a:t>
            </a:r>
          </a:p>
          <a:p>
            <a:r>
              <a:rPr lang="en-US" altLang="en-US" dirty="0"/>
              <a:t>Important principle: separate policy from mechanism</a:t>
            </a:r>
          </a:p>
          <a:p>
            <a:r>
              <a:rPr lang="en-US" altLang="en-US" dirty="0"/>
              <a:t>The separation of policy from mechanism is a very important principle, it allows maximum flexibility if policy decisions are to be changed later.</a:t>
            </a:r>
          </a:p>
          <a:p>
            <a:pPr lvl="1"/>
            <a:r>
              <a:rPr lang="en-US" altLang="en-US" dirty="0"/>
              <a:t>Example: change 100 to 200</a:t>
            </a:r>
          </a:p>
          <a:p>
            <a:pPr>
              <a:buFont typeface="Monotype Sorts" pitchFamily="-84" charset="2"/>
              <a:buNone/>
            </a:pPr>
            <a:endParaRPr lang="en-US" altLang="en-US" dirty="0"/>
          </a:p>
          <a:p>
            <a:pPr>
              <a:buFont typeface="Monotype Sorts" pitchFamily="-84" charset="2"/>
              <a:buNone/>
            </a:pPr>
            <a:endParaRPr lang="en-US" altLang="en-US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>
            <a:extLst>
              <a:ext uri="{FF2B5EF4-FFF2-40B4-BE49-F238E27FC236}">
                <a16:creationId xmlns="" xmlns:a16="http://schemas.microsoft.com/office/drawing/2014/main" id="{A9B47C81-CC5F-41DF-A7CB-841B5D4FAD9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95300" y="217488"/>
            <a:ext cx="8072438" cy="576262"/>
          </a:xfrm>
        </p:spPr>
        <p:txBody>
          <a:bodyPr/>
          <a:lstStyle/>
          <a:p>
            <a:pPr eaLnBrk="1" hangingPunct="1"/>
            <a:r>
              <a:rPr lang="en-US" altLang="en-US"/>
              <a:t>Implementation</a:t>
            </a:r>
          </a:p>
        </p:txBody>
      </p:sp>
      <p:sp>
        <p:nvSpPr>
          <p:cNvPr id="74755" name="Rectangle 3">
            <a:extLst>
              <a:ext uri="{FF2B5EF4-FFF2-40B4-BE49-F238E27FC236}">
                <a16:creationId xmlns="" xmlns:a16="http://schemas.microsoft.com/office/drawing/2014/main" id="{E46642F7-9177-432C-8182-DEEABD676CA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25500" y="1092200"/>
            <a:ext cx="7713663" cy="4530725"/>
          </a:xfrm>
        </p:spPr>
        <p:txBody>
          <a:bodyPr/>
          <a:lstStyle/>
          <a:p>
            <a:r>
              <a:rPr lang="en-US" altLang="en-US" dirty="0"/>
              <a:t>Much variation</a:t>
            </a:r>
          </a:p>
          <a:p>
            <a:pPr lvl="1"/>
            <a:r>
              <a:rPr lang="en-US" altLang="en-US" dirty="0"/>
              <a:t>Early OSes in assembly language</a:t>
            </a:r>
          </a:p>
          <a:p>
            <a:pPr lvl="1"/>
            <a:r>
              <a:rPr lang="en-US" altLang="en-US" dirty="0"/>
              <a:t>Then system programming languages like Algol, PL/1</a:t>
            </a:r>
          </a:p>
          <a:p>
            <a:pPr lvl="1"/>
            <a:r>
              <a:rPr lang="en-US" altLang="en-US" dirty="0"/>
              <a:t>Now C, C++</a:t>
            </a:r>
          </a:p>
          <a:p>
            <a:r>
              <a:rPr lang="en-US" altLang="en-US" dirty="0"/>
              <a:t>Actually usually a mix of languages</a:t>
            </a:r>
          </a:p>
          <a:p>
            <a:pPr lvl="1"/>
            <a:r>
              <a:rPr lang="en-US" altLang="en-US" dirty="0"/>
              <a:t>Lowest levels in assembly</a:t>
            </a:r>
          </a:p>
          <a:p>
            <a:pPr lvl="1"/>
            <a:r>
              <a:rPr lang="en-US" altLang="en-US" dirty="0"/>
              <a:t>Main body in C</a:t>
            </a:r>
          </a:p>
          <a:p>
            <a:pPr lvl="1"/>
            <a:r>
              <a:rPr lang="en-US" altLang="en-US" dirty="0"/>
              <a:t>Systems programs in C, C++, scripting languages like PERL, Python, shell scripts</a:t>
            </a:r>
          </a:p>
          <a:p>
            <a:r>
              <a:rPr lang="en-US" altLang="en-US" dirty="0"/>
              <a:t>More high-level language easier to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port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to other hardware</a:t>
            </a:r>
          </a:p>
          <a:p>
            <a:pPr lvl="1"/>
            <a:r>
              <a:rPr lang="en-US" altLang="en-US" dirty="0"/>
              <a:t>But slower</a:t>
            </a:r>
          </a:p>
          <a:p>
            <a:pPr>
              <a:buFont typeface="Monotype Sorts" pitchFamily="-84" charset="2"/>
              <a:buNone/>
            </a:pPr>
            <a:endParaRPr lang="en-US" altLang="en-US" dirty="0"/>
          </a:p>
          <a:p>
            <a:pPr>
              <a:buFont typeface="Monotype Sorts" pitchFamily="-84" charset="2"/>
              <a:buNone/>
            </a:pPr>
            <a:endParaRPr lang="en-US" altLang="en-US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Title 1">
            <a:extLst>
              <a:ext uri="{FF2B5EF4-FFF2-40B4-BE49-F238E27FC236}">
                <a16:creationId xmlns="" xmlns:a16="http://schemas.microsoft.com/office/drawing/2014/main" id="{6CD12CFE-09B0-48A4-9AEE-9A58E11BB89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20663"/>
            <a:ext cx="8229600" cy="576262"/>
          </a:xfrm>
        </p:spPr>
        <p:txBody>
          <a:bodyPr/>
          <a:lstStyle/>
          <a:p>
            <a:r>
              <a:rPr lang="en-US" altLang="en-US"/>
              <a:t>Operating System Structure</a:t>
            </a:r>
          </a:p>
        </p:txBody>
      </p:sp>
      <p:sp>
        <p:nvSpPr>
          <p:cNvPr id="76803" name="Content Placeholder 2">
            <a:extLst>
              <a:ext uri="{FF2B5EF4-FFF2-40B4-BE49-F238E27FC236}">
                <a16:creationId xmlns="" xmlns:a16="http://schemas.microsoft.com/office/drawing/2014/main" id="{7C77CAAD-91EB-4676-A633-22880A53EEF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35025" y="1241425"/>
            <a:ext cx="6918325" cy="4530725"/>
          </a:xfrm>
        </p:spPr>
        <p:txBody>
          <a:bodyPr/>
          <a:lstStyle/>
          <a:p>
            <a:r>
              <a:rPr lang="en-US" altLang="en-US" dirty="0"/>
              <a:t>General-purpose OS is very large program</a:t>
            </a:r>
          </a:p>
          <a:p>
            <a:r>
              <a:rPr lang="en-US" altLang="en-US" dirty="0"/>
              <a:t>Various ways to structure ones</a:t>
            </a:r>
          </a:p>
          <a:p>
            <a:pPr lvl="1"/>
            <a:r>
              <a:rPr lang="en-US" altLang="en-US" dirty="0"/>
              <a:t>Simple structure – MS-DOS</a:t>
            </a:r>
          </a:p>
          <a:p>
            <a:pPr lvl="1"/>
            <a:r>
              <a:rPr lang="en-US" altLang="en-US" dirty="0"/>
              <a:t>More complex – UNIX</a:t>
            </a:r>
          </a:p>
          <a:p>
            <a:pPr lvl="1"/>
            <a:r>
              <a:rPr lang="en-US" altLang="en-US" dirty="0"/>
              <a:t>Layered – an abstraction</a:t>
            </a:r>
          </a:p>
          <a:p>
            <a:pPr lvl="1"/>
            <a:r>
              <a:rPr lang="en-US" altLang="en-US" dirty="0"/>
              <a:t>Microkernel – Mach</a:t>
            </a:r>
          </a:p>
          <a:p>
            <a:endParaRPr lang="en-US" altLang="en-US"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>
            <a:extLst>
              <a:ext uri="{FF2B5EF4-FFF2-40B4-BE49-F238E27FC236}">
                <a16:creationId xmlns="" xmlns:a16="http://schemas.microsoft.com/office/drawing/2014/main" id="{C38BB792-4B15-4757-85D3-D0B6840E07C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63600" y="215900"/>
            <a:ext cx="7645400" cy="576263"/>
          </a:xfrm>
        </p:spPr>
        <p:txBody>
          <a:bodyPr/>
          <a:lstStyle/>
          <a:p>
            <a:pPr eaLnBrk="1" hangingPunct="1"/>
            <a:r>
              <a:rPr lang="en-US" altLang="en-US"/>
              <a:t>Linux System Structure</a:t>
            </a:r>
          </a:p>
        </p:txBody>
      </p:sp>
      <p:sp>
        <p:nvSpPr>
          <p:cNvPr id="81923" name="TextBox 1">
            <a:extLst>
              <a:ext uri="{FF2B5EF4-FFF2-40B4-BE49-F238E27FC236}">
                <a16:creationId xmlns="" xmlns:a16="http://schemas.microsoft.com/office/drawing/2014/main" id="{40FACBEC-A814-4EAA-BD5E-E6B0EC8188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25550" y="1096963"/>
            <a:ext cx="69881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35000"/>
              </a:spcBef>
              <a:buClr>
                <a:srgbClr val="993300"/>
              </a:buClr>
              <a:buSzPct val="110000"/>
              <a:buFont typeface="Wingdings" panose="05000000000000000000" pitchFamily="2" charset="2"/>
              <a:buChar char="§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rgbClr val="CC6600"/>
              </a:buClr>
              <a:buSzPct val="110000"/>
              <a:buFont typeface="Arial" panose="020B0604020202020204" pitchFamily="34" charset="0"/>
              <a:buChar char="•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009900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>
                <a:latin typeface="Verdana" panose="020B0604030504040204" pitchFamily="34" charset="0"/>
              </a:rPr>
              <a:t>Monolithic plus modular design</a:t>
            </a:r>
          </a:p>
        </p:txBody>
      </p:sp>
      <p:pic>
        <p:nvPicPr>
          <p:cNvPr id="81924" name="Picture 3">
            <a:extLst>
              <a:ext uri="{FF2B5EF4-FFF2-40B4-BE49-F238E27FC236}">
                <a16:creationId xmlns="" xmlns:a16="http://schemas.microsoft.com/office/drawing/2014/main" id="{3916281A-E631-49D0-A316-EE6C756C91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5230" y="1674471"/>
            <a:ext cx="2740269" cy="42338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>
            <a:extLst>
              <a:ext uri="{FF2B5EF4-FFF2-40B4-BE49-F238E27FC236}">
                <a16:creationId xmlns="" xmlns:a16="http://schemas.microsoft.com/office/drawing/2014/main" id="{7D347B9A-F212-4276-94F4-7598F322B29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07963"/>
            <a:ext cx="8061325" cy="576262"/>
          </a:xfrm>
        </p:spPr>
        <p:txBody>
          <a:bodyPr/>
          <a:lstStyle/>
          <a:p>
            <a:pPr eaLnBrk="1" hangingPunct="1"/>
            <a:r>
              <a:rPr lang="en-US" altLang="en-US"/>
              <a:t>Layered Approach</a:t>
            </a:r>
          </a:p>
        </p:txBody>
      </p:sp>
      <p:sp>
        <p:nvSpPr>
          <p:cNvPr id="83971" name="Rectangle 3">
            <a:extLst>
              <a:ext uri="{FF2B5EF4-FFF2-40B4-BE49-F238E27FC236}">
                <a16:creationId xmlns="" xmlns:a16="http://schemas.microsoft.com/office/drawing/2014/main" id="{EF88837C-C3AF-4F6B-BDE3-AD82D9B29A6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20738" y="1233488"/>
            <a:ext cx="3735387" cy="4530725"/>
          </a:xfrm>
        </p:spPr>
        <p:txBody>
          <a:bodyPr/>
          <a:lstStyle/>
          <a:p>
            <a:r>
              <a:rPr lang="en-US" altLang="en-US"/>
              <a:t>The operating system is divided into a number of layers (levels), each built on top of lower layers.  The bottom layer (layer 0), is the hardware; the highest (layer N) is the user interface.</a:t>
            </a:r>
          </a:p>
          <a:p>
            <a:r>
              <a:rPr lang="en-US" altLang="en-US"/>
              <a:t>With modularity, layers are selected such that each uses functions (operations) and services of only lower-level layers</a:t>
            </a:r>
          </a:p>
        </p:txBody>
      </p:sp>
      <p:pic>
        <p:nvPicPr>
          <p:cNvPr id="83972" name="Picture 2">
            <a:extLst>
              <a:ext uri="{FF2B5EF4-FFF2-40B4-BE49-F238E27FC236}">
                <a16:creationId xmlns="" xmlns:a16="http://schemas.microsoft.com/office/drawing/2014/main" id="{407A23F2-DA55-4CEE-97C1-871903D963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757" y="1257727"/>
            <a:ext cx="3547958" cy="32892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2">
            <a:extLst>
              <a:ext uri="{FF2B5EF4-FFF2-40B4-BE49-F238E27FC236}">
                <a16:creationId xmlns="" xmlns:a16="http://schemas.microsoft.com/office/drawing/2014/main" id="{A877023E-2F55-41F6-99AD-606BBD5F506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57238" y="207963"/>
            <a:ext cx="7816850" cy="576262"/>
          </a:xfrm>
        </p:spPr>
        <p:txBody>
          <a:bodyPr/>
          <a:lstStyle/>
          <a:p>
            <a:pPr eaLnBrk="1" hangingPunct="1"/>
            <a:r>
              <a:rPr lang="en-US" altLang="en-US"/>
              <a:t>Microkernels</a:t>
            </a:r>
            <a:endParaRPr lang="en-US" altLang="en-US" sz="2400"/>
          </a:p>
        </p:txBody>
      </p:sp>
      <p:sp>
        <p:nvSpPr>
          <p:cNvPr id="86019" name="Rectangle 3">
            <a:extLst>
              <a:ext uri="{FF2B5EF4-FFF2-40B4-BE49-F238E27FC236}">
                <a16:creationId xmlns="" xmlns:a16="http://schemas.microsoft.com/office/drawing/2014/main" id="{F3C84D0A-C5EC-46A8-A546-5363A149B9F9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757238" y="1108075"/>
            <a:ext cx="7225619" cy="4857296"/>
          </a:xfrm>
        </p:spPr>
        <p:txBody>
          <a:bodyPr/>
          <a:lstStyle/>
          <a:p>
            <a:r>
              <a:rPr lang="en-US" altLang="en-US" dirty="0"/>
              <a:t>Moves as much from the kernel into user space</a:t>
            </a:r>
          </a:p>
          <a:p>
            <a:r>
              <a:rPr lang="en-US" altLang="en-US" b="1" dirty="0">
                <a:solidFill>
                  <a:srgbClr val="006699"/>
                </a:solidFill>
                <a:latin typeface="+mj-lt"/>
              </a:rPr>
              <a:t>Mach</a:t>
            </a:r>
            <a:r>
              <a:rPr lang="en-US" altLang="en-US" dirty="0"/>
              <a:t> is an example of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microkernel</a:t>
            </a:r>
          </a:p>
          <a:p>
            <a:pPr lvl="1"/>
            <a:r>
              <a:rPr lang="en-US" altLang="en-US" dirty="0"/>
              <a:t>Mac OS X kernel (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Darwin</a:t>
            </a:r>
            <a:r>
              <a:rPr lang="en-US" altLang="en-US" dirty="0"/>
              <a:t>) partly based on Mach</a:t>
            </a:r>
            <a:endParaRPr lang="en-US" altLang="en-US" sz="800" dirty="0"/>
          </a:p>
          <a:p>
            <a:r>
              <a:rPr lang="en-US" altLang="en-US" dirty="0"/>
              <a:t>Communication takes place between user modules using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message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passing</a:t>
            </a:r>
          </a:p>
          <a:p>
            <a:r>
              <a:rPr lang="en-US" altLang="en-US" dirty="0"/>
              <a:t>Benefits:</a:t>
            </a:r>
          </a:p>
          <a:p>
            <a:pPr lvl="1"/>
            <a:r>
              <a:rPr lang="en-US" altLang="en-US" dirty="0"/>
              <a:t>Easier to extend a microkernel</a:t>
            </a:r>
          </a:p>
          <a:p>
            <a:pPr lvl="1"/>
            <a:r>
              <a:rPr lang="en-US" altLang="en-US" dirty="0"/>
              <a:t>Easier to port the operating system to new architectures</a:t>
            </a:r>
          </a:p>
          <a:p>
            <a:pPr lvl="1"/>
            <a:r>
              <a:rPr lang="en-US" altLang="en-US" dirty="0"/>
              <a:t>More reliable (less code is running in kernel mode)</a:t>
            </a:r>
          </a:p>
          <a:p>
            <a:pPr lvl="1"/>
            <a:r>
              <a:rPr lang="en-US" altLang="en-US" dirty="0"/>
              <a:t>More secure</a:t>
            </a:r>
            <a:endParaRPr lang="en-US" altLang="en-US" sz="800" dirty="0"/>
          </a:p>
          <a:p>
            <a:r>
              <a:rPr lang="en-US" altLang="en-US" dirty="0"/>
              <a:t>Detriments:</a:t>
            </a:r>
          </a:p>
          <a:p>
            <a:pPr lvl="1"/>
            <a:r>
              <a:rPr lang="en-US" altLang="en-US" dirty="0"/>
              <a:t>Performance overhead of user space to kernel space communication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Rectangle 2">
            <a:extLst>
              <a:ext uri="{FF2B5EF4-FFF2-40B4-BE49-F238E27FC236}">
                <a16:creationId xmlns="" xmlns:a16="http://schemas.microsoft.com/office/drawing/2014/main" id="{A0BB8BEE-979C-4417-91EE-00F82403335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27013"/>
            <a:ext cx="8229600" cy="576262"/>
          </a:xfrm>
        </p:spPr>
        <p:txBody>
          <a:bodyPr/>
          <a:lstStyle/>
          <a:p>
            <a:pPr eaLnBrk="1" hangingPunct="1"/>
            <a:r>
              <a:rPr lang="en-US" altLang="en-US"/>
              <a:t>Hybrid Systems</a:t>
            </a:r>
          </a:p>
        </p:txBody>
      </p:sp>
      <p:sp>
        <p:nvSpPr>
          <p:cNvPr id="92163" name="Rectangle 3">
            <a:extLst>
              <a:ext uri="{FF2B5EF4-FFF2-40B4-BE49-F238E27FC236}">
                <a16:creationId xmlns="" xmlns:a16="http://schemas.microsoft.com/office/drawing/2014/main" id="{D41C8CF6-730E-4ECC-9656-D3926F90EEB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06450" y="1233488"/>
            <a:ext cx="7633607" cy="4572226"/>
          </a:xfrm>
        </p:spPr>
        <p:txBody>
          <a:bodyPr/>
          <a:lstStyle/>
          <a:p>
            <a:r>
              <a:rPr lang="en-US" altLang="en-US" dirty="0"/>
              <a:t>Most modern operating systems are not one pure model</a:t>
            </a:r>
          </a:p>
          <a:p>
            <a:pPr lvl="1"/>
            <a:r>
              <a:rPr lang="en-US" altLang="en-US" dirty="0"/>
              <a:t>Hybrid combines multiple approaches to address performance, security, usability needs</a:t>
            </a:r>
          </a:p>
          <a:p>
            <a:pPr lvl="1"/>
            <a:r>
              <a:rPr lang="en-US" altLang="en-US" dirty="0"/>
              <a:t>Linux and Solaris kernels in kernel address space, so monolithic, plus modular for dynamic loading of functionality</a:t>
            </a:r>
          </a:p>
          <a:p>
            <a:pPr lvl="1"/>
            <a:r>
              <a:rPr lang="en-US" altLang="en-US" dirty="0"/>
              <a:t>Windows mostly monolithic, plus microkernel for different subsystem </a:t>
            </a:r>
            <a:r>
              <a:rPr lang="en-US" altLang="en-US" b="1" i="1" dirty="0"/>
              <a:t>personalities</a:t>
            </a:r>
          </a:p>
          <a:p>
            <a:r>
              <a:rPr lang="en-US" altLang="en-US" dirty="0"/>
              <a:t>Apple Mac OS X hybrid, layered,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Aqua</a:t>
            </a:r>
            <a:r>
              <a:rPr lang="en-US" altLang="en-US" dirty="0"/>
              <a:t> UI plus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Cocoa</a:t>
            </a:r>
            <a:r>
              <a:rPr lang="en-US" altLang="en-US" dirty="0"/>
              <a:t> programming environment</a:t>
            </a:r>
          </a:p>
          <a:p>
            <a:pPr lvl="1"/>
            <a:r>
              <a:rPr lang="en-US" altLang="en-US" dirty="0"/>
              <a:t>Below is kernel consisting of Mach microkernel and BSD Unix parts, plus I/O kit and dynamically loadable modules (called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kernel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extensions</a:t>
            </a:r>
            <a:r>
              <a:rPr lang="en-US" altLang="en-US" dirty="0"/>
              <a:t>)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Title 1">
            <a:extLst>
              <a:ext uri="{FF2B5EF4-FFF2-40B4-BE49-F238E27FC236}">
                <a16:creationId xmlns="" xmlns:a16="http://schemas.microsoft.com/office/drawing/2014/main" id="{467BA55D-7A8C-4023-B3F3-3F18F7F6291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macOS and iOS Structure</a:t>
            </a:r>
          </a:p>
        </p:txBody>
      </p:sp>
      <p:pic>
        <p:nvPicPr>
          <p:cNvPr id="94211" name="Content Placeholder 4">
            <a:extLst>
              <a:ext uri="{FF2B5EF4-FFF2-40B4-BE49-F238E27FC236}">
                <a16:creationId xmlns="" xmlns:a16="http://schemas.microsoft.com/office/drawing/2014/main" id="{4C8FD787-1D63-4CDB-A6AC-662FE711E4D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474913" y="1755775"/>
            <a:ext cx="4498975" cy="3705225"/>
          </a:xfr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Title 1">
            <a:extLst>
              <a:ext uri="{FF2B5EF4-FFF2-40B4-BE49-F238E27FC236}">
                <a16:creationId xmlns="" xmlns:a16="http://schemas.microsoft.com/office/drawing/2014/main" id="{F920D189-3A2A-4433-B759-AE4A29C629C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Darwin</a:t>
            </a:r>
          </a:p>
        </p:txBody>
      </p:sp>
      <p:pic>
        <p:nvPicPr>
          <p:cNvPr id="95235" name="Content Placeholder 5">
            <a:extLst>
              <a:ext uri="{FF2B5EF4-FFF2-40B4-BE49-F238E27FC236}">
                <a16:creationId xmlns="" xmlns:a16="http://schemas.microsoft.com/office/drawing/2014/main" id="{C076D8A7-0015-48E2-9BB0-037DED9A3FA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441700" y="1393095"/>
            <a:ext cx="2959100" cy="3086100"/>
          </a:xfr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>
            <a:extLst>
              <a:ext uri="{FF2B5EF4-FFF2-40B4-BE49-F238E27FC236}">
                <a16:creationId xmlns="" xmlns:a16="http://schemas.microsoft.com/office/drawing/2014/main" id="{04C24230-0BCA-4F21-BEE9-496253FB279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050925" y="147152"/>
            <a:ext cx="7448550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Operating System Services</a:t>
            </a:r>
          </a:p>
        </p:txBody>
      </p:sp>
      <p:sp>
        <p:nvSpPr>
          <p:cNvPr id="11267" name="Rectangle 3">
            <a:extLst>
              <a:ext uri="{FF2B5EF4-FFF2-40B4-BE49-F238E27FC236}">
                <a16:creationId xmlns="" xmlns:a16="http://schemas.microsoft.com/office/drawing/2014/main" id="{4273FD5E-1C82-4A27-94EC-32DCB0EF2F7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46138" y="1119188"/>
            <a:ext cx="7653337" cy="5002212"/>
          </a:xfrm>
          <a:noFill/>
        </p:spPr>
        <p:txBody>
          <a:bodyPr/>
          <a:lstStyle/>
          <a:p>
            <a:r>
              <a:rPr lang="en-US" altLang="en-US" dirty="0"/>
              <a:t>Operating systems provide an environment for execution of programs and services to programs and users</a:t>
            </a:r>
          </a:p>
          <a:p>
            <a:r>
              <a:rPr lang="en-US" altLang="en-US" dirty="0"/>
              <a:t>One set of operating-system services provides functions that are helpful to the user:</a:t>
            </a:r>
          </a:p>
          <a:p>
            <a:pPr lvl="1"/>
            <a:r>
              <a:rPr lang="en-US" altLang="en-US" b="1" dirty="0"/>
              <a:t>User interface </a:t>
            </a:r>
            <a:r>
              <a:rPr lang="en-US" altLang="en-US" dirty="0"/>
              <a:t>- Almost all operating systems have a user interface (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UI</a:t>
            </a:r>
            <a:r>
              <a:rPr lang="en-US" altLang="en-US" dirty="0"/>
              <a:t>).</a:t>
            </a:r>
          </a:p>
          <a:p>
            <a:pPr lvl="2"/>
            <a:r>
              <a:rPr lang="en-US" altLang="en-US" dirty="0"/>
              <a:t>Varies between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Command-Line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(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CLI</a:t>
            </a:r>
            <a:r>
              <a:rPr lang="en-US" altLang="en-US" dirty="0"/>
              <a:t>)</a:t>
            </a:r>
            <a:r>
              <a:rPr lang="en-US" altLang="en-US" dirty="0">
                <a:solidFill>
                  <a:srgbClr val="000000"/>
                </a:solidFill>
              </a:rPr>
              <a:t>,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Graphics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User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Interface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(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GUI</a:t>
            </a:r>
            <a:r>
              <a:rPr lang="en-US" altLang="en-US" dirty="0"/>
              <a:t>)</a:t>
            </a:r>
            <a:r>
              <a:rPr lang="en-US" altLang="en-US" dirty="0">
                <a:solidFill>
                  <a:srgbClr val="000000"/>
                </a:solidFill>
              </a:rPr>
              <a:t>,</a:t>
            </a:r>
            <a:r>
              <a:rPr lang="en-US" altLang="en-US" b="1" dirty="0">
                <a:solidFill>
                  <a:srgbClr val="3366FF"/>
                </a:solidFill>
              </a:rPr>
              <a:t> 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touch-screen</a:t>
            </a:r>
            <a:r>
              <a:rPr lang="en-US" altLang="en-US" b="1" dirty="0">
                <a:solidFill>
                  <a:srgbClr val="3366FF"/>
                </a:solidFill>
              </a:rPr>
              <a:t>, 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Batch</a:t>
            </a:r>
          </a:p>
          <a:p>
            <a:pPr lvl="1"/>
            <a:r>
              <a:rPr lang="en-US" altLang="en-US" b="1" dirty="0"/>
              <a:t>Program execution </a:t>
            </a:r>
            <a:r>
              <a:rPr lang="en-US" altLang="en-US" dirty="0"/>
              <a:t>- The system must be able to load a program into memory and to run that program, end execution, either normally or abnormally (indicating error)</a:t>
            </a:r>
          </a:p>
          <a:p>
            <a:pPr lvl="1"/>
            <a:r>
              <a:rPr lang="en-US" altLang="en-US" b="1" dirty="0"/>
              <a:t>I/O operations </a:t>
            </a:r>
            <a:r>
              <a:rPr lang="en-US" altLang="en-US" dirty="0"/>
              <a:t>-  A running program may require I/O, which may involve a file or an I/O device</a:t>
            </a:r>
          </a:p>
          <a:p>
            <a:pPr lvl="1"/>
            <a:r>
              <a:rPr lang="en-US" altLang="en-US" b="1" dirty="0"/>
              <a:t>File-system manipulation </a:t>
            </a:r>
            <a:r>
              <a:rPr lang="en-US" altLang="en-US" dirty="0"/>
              <a:t>-  The file system is of particular interest. Programs need to read and write files and directories, create and delete them, search them, list file Information, permission management.</a:t>
            </a:r>
            <a:endParaRPr lang="en-US" altLang="en-US" b="1" dirty="0"/>
          </a:p>
          <a:p>
            <a:pPr lvl="1"/>
            <a:endParaRPr lang="en-US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2">
            <a:extLst>
              <a:ext uri="{FF2B5EF4-FFF2-40B4-BE49-F238E27FC236}">
                <a16:creationId xmlns="" xmlns:a16="http://schemas.microsoft.com/office/drawing/2014/main" id="{C9F5FAE9-B3B0-4D57-809D-900A4BADF1A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032779" y="134259"/>
            <a:ext cx="8229600" cy="576263"/>
          </a:xfrm>
        </p:spPr>
        <p:txBody>
          <a:bodyPr/>
          <a:lstStyle/>
          <a:p>
            <a:pPr eaLnBrk="1" hangingPunct="1"/>
            <a:r>
              <a:rPr lang="en-US" altLang="en-US" sz="2800"/>
              <a:t>Building and Booting an Operating System</a:t>
            </a:r>
          </a:p>
        </p:txBody>
      </p:sp>
      <p:sp>
        <p:nvSpPr>
          <p:cNvPr id="102403" name="Rectangle 3">
            <a:extLst>
              <a:ext uri="{FF2B5EF4-FFF2-40B4-BE49-F238E27FC236}">
                <a16:creationId xmlns="" xmlns:a16="http://schemas.microsoft.com/office/drawing/2014/main" id="{7BC1B242-4FA3-45A6-A6E0-A52D65A52BB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85825" y="1154113"/>
            <a:ext cx="7596188" cy="4530725"/>
          </a:xfrm>
        </p:spPr>
        <p:txBody>
          <a:bodyPr/>
          <a:lstStyle/>
          <a:p>
            <a:r>
              <a:rPr lang="en-US" altLang="en-US" dirty="0"/>
              <a:t>Operating systems generally designed to run on a class of systems with variety of peripherals</a:t>
            </a:r>
          </a:p>
          <a:p>
            <a:r>
              <a:rPr lang="en-US" altLang="en-US" dirty="0"/>
              <a:t>Commonly, operating system already installed on purchased computer</a:t>
            </a:r>
          </a:p>
          <a:p>
            <a:pPr lvl="1"/>
            <a:r>
              <a:rPr lang="en-US" altLang="en-US" dirty="0" smtClean="0"/>
              <a:t>If </a:t>
            </a:r>
            <a:r>
              <a:rPr lang="en-US" altLang="en-US" dirty="0"/>
              <a:t>generating an operating system from scratch</a:t>
            </a:r>
          </a:p>
          <a:p>
            <a:pPr lvl="2"/>
            <a:r>
              <a:rPr lang="en-US" altLang="en-US" dirty="0"/>
              <a:t>Write the operating system source code</a:t>
            </a:r>
          </a:p>
          <a:p>
            <a:pPr lvl="2"/>
            <a:r>
              <a:rPr lang="en-US" altLang="en-US" dirty="0"/>
              <a:t>Configure the operating system for the system on which it will run</a:t>
            </a:r>
          </a:p>
          <a:p>
            <a:pPr lvl="2"/>
            <a:r>
              <a:rPr lang="en-US" altLang="en-US" dirty="0"/>
              <a:t>Compile the operating system</a:t>
            </a:r>
          </a:p>
          <a:p>
            <a:pPr lvl="2"/>
            <a:r>
              <a:rPr lang="en-US" altLang="en-US" dirty="0"/>
              <a:t>Install the operating system</a:t>
            </a:r>
          </a:p>
          <a:p>
            <a:pPr lvl="2"/>
            <a:r>
              <a:rPr lang="en-US" altLang="en-US" dirty="0"/>
              <a:t>Boot the computer and its new operating system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Title 1">
            <a:extLst>
              <a:ext uri="{FF2B5EF4-FFF2-40B4-BE49-F238E27FC236}">
                <a16:creationId xmlns="" xmlns:a16="http://schemas.microsoft.com/office/drawing/2014/main" id="{D37D0B20-2573-4F33-B46D-85291214EDD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090613" y="108633"/>
            <a:ext cx="7596187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Operating-System Debugging</a:t>
            </a:r>
          </a:p>
        </p:txBody>
      </p:sp>
      <p:sp>
        <p:nvSpPr>
          <p:cNvPr id="107523" name="Content Placeholder 2">
            <a:extLst>
              <a:ext uri="{FF2B5EF4-FFF2-40B4-BE49-F238E27FC236}">
                <a16:creationId xmlns="" xmlns:a16="http://schemas.microsoft.com/office/drawing/2014/main" id="{09BD28EB-4A21-4422-9ABC-1A17E1FEC3C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06450" y="1233488"/>
            <a:ext cx="7753350" cy="4910137"/>
          </a:xfrm>
        </p:spPr>
        <p:txBody>
          <a:bodyPr/>
          <a:lstStyle/>
          <a:p>
            <a:r>
              <a:rPr lang="en-US" altLang="en-US" b="1" dirty="0">
                <a:solidFill>
                  <a:srgbClr val="006699"/>
                </a:solidFill>
                <a:latin typeface="+mj-lt"/>
              </a:rPr>
              <a:t>Debugging</a:t>
            </a:r>
            <a:r>
              <a:rPr lang="en-US" altLang="en-US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is finding and fixing errors, or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bugs</a:t>
            </a:r>
          </a:p>
          <a:p>
            <a:r>
              <a:rPr lang="en-US" altLang="en-US" dirty="0"/>
              <a:t>Also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performance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tuning</a:t>
            </a:r>
          </a:p>
          <a:p>
            <a:r>
              <a:rPr lang="en-US" altLang="en-US" dirty="0"/>
              <a:t>OS generate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log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files</a:t>
            </a:r>
            <a:r>
              <a:rPr lang="en-US" altLang="en-US" dirty="0">
                <a:solidFill>
                  <a:srgbClr val="3366FF"/>
                </a:solidFill>
              </a:rPr>
              <a:t> </a:t>
            </a:r>
            <a:r>
              <a:rPr lang="en-US" altLang="en-US" dirty="0">
                <a:solidFill>
                  <a:srgbClr val="000000"/>
                </a:solidFill>
              </a:rPr>
              <a:t>containing error information</a:t>
            </a:r>
          </a:p>
          <a:p>
            <a:r>
              <a:rPr lang="en-US" altLang="en-US" dirty="0">
                <a:solidFill>
                  <a:srgbClr val="000000"/>
                </a:solidFill>
              </a:rPr>
              <a:t>Failure of an application can generate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core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dump</a:t>
            </a:r>
            <a:r>
              <a:rPr lang="en-US" altLang="en-US" dirty="0">
                <a:solidFill>
                  <a:srgbClr val="3366FF"/>
                </a:solidFill>
              </a:rPr>
              <a:t> </a:t>
            </a:r>
            <a:r>
              <a:rPr lang="en-US" altLang="en-US" dirty="0">
                <a:solidFill>
                  <a:srgbClr val="000000"/>
                </a:solidFill>
              </a:rPr>
              <a:t>file capturing memory of the process</a:t>
            </a:r>
          </a:p>
          <a:p>
            <a:r>
              <a:rPr lang="en-US" altLang="en-US" dirty="0">
                <a:solidFill>
                  <a:srgbClr val="000000"/>
                </a:solidFill>
              </a:rPr>
              <a:t>Operating system failure can generate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crash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dump</a:t>
            </a:r>
            <a:r>
              <a:rPr lang="en-US" altLang="en-US" dirty="0">
                <a:solidFill>
                  <a:srgbClr val="3366FF"/>
                </a:solidFill>
              </a:rPr>
              <a:t> </a:t>
            </a:r>
            <a:r>
              <a:rPr lang="en-US" altLang="en-US" dirty="0">
                <a:solidFill>
                  <a:srgbClr val="000000"/>
                </a:solidFill>
              </a:rPr>
              <a:t>file containing kernel memory</a:t>
            </a:r>
          </a:p>
          <a:p>
            <a:r>
              <a:rPr lang="en-US" altLang="en-US" dirty="0">
                <a:solidFill>
                  <a:srgbClr val="000000"/>
                </a:solidFill>
              </a:rPr>
              <a:t>Beyond crashes, performance tuning can optimize system performance</a:t>
            </a:r>
          </a:p>
          <a:p>
            <a:pPr>
              <a:buFont typeface="Monotype Sorts" pitchFamily="-84" charset="2"/>
              <a:buNone/>
            </a:pPr>
            <a:endParaRPr lang="en-US" altLang="en-US" dirty="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Title 1">
            <a:extLst>
              <a:ext uri="{FF2B5EF4-FFF2-40B4-BE49-F238E27FC236}">
                <a16:creationId xmlns="" xmlns:a16="http://schemas.microsoft.com/office/drawing/2014/main" id="{FBDC80E5-B72D-4043-9076-486889434A4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090613" y="220663"/>
            <a:ext cx="7400925" cy="576262"/>
          </a:xfrm>
        </p:spPr>
        <p:txBody>
          <a:bodyPr/>
          <a:lstStyle/>
          <a:p>
            <a:pPr eaLnBrk="1" hangingPunct="1"/>
            <a:r>
              <a:rPr lang="en-US" altLang="en-US"/>
              <a:t>Performance Tuning</a:t>
            </a:r>
          </a:p>
        </p:txBody>
      </p:sp>
      <p:sp>
        <p:nvSpPr>
          <p:cNvPr id="109571" name="Content Placeholder 2">
            <a:extLst>
              <a:ext uri="{FF2B5EF4-FFF2-40B4-BE49-F238E27FC236}">
                <a16:creationId xmlns="" xmlns:a16="http://schemas.microsoft.com/office/drawing/2014/main" id="{5960A5C5-E69B-4534-A6AA-022222737FDF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06450" y="1233488"/>
            <a:ext cx="7685088" cy="4910137"/>
          </a:xfrm>
        </p:spPr>
        <p:txBody>
          <a:bodyPr/>
          <a:lstStyle/>
          <a:p>
            <a:r>
              <a:rPr lang="en-US" altLang="en-US"/>
              <a:t>Improve performance by removing bottlenecks</a:t>
            </a:r>
          </a:p>
          <a:p>
            <a:r>
              <a:rPr lang="en-US" altLang="en-US"/>
              <a:t>OS must provide means of computing and displaying measures of system behavior</a:t>
            </a:r>
            <a:endParaRPr lang="en-US" altLang="en-US">
              <a:solidFill>
                <a:srgbClr val="000000"/>
              </a:solidFill>
            </a:endParaRPr>
          </a:p>
          <a:p>
            <a:r>
              <a:rPr lang="en-US" altLang="en-US">
                <a:solidFill>
                  <a:srgbClr val="000000"/>
                </a:solidFill>
              </a:rPr>
              <a:t>For example, “top” program or Windows Task Manager</a:t>
            </a:r>
            <a:endParaRPr lang="en-US" altLang="en-US"/>
          </a:p>
        </p:txBody>
      </p:sp>
      <p:pic>
        <p:nvPicPr>
          <p:cNvPr id="109572" name="Picture 2">
            <a:extLst>
              <a:ext uri="{FF2B5EF4-FFF2-40B4-BE49-F238E27FC236}">
                <a16:creationId xmlns="" xmlns:a16="http://schemas.microsoft.com/office/drawing/2014/main" id="{4DA4B68A-E5CA-40EB-BEDC-C4CD4DBC19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413" y="2720975"/>
            <a:ext cx="6389687" cy="3594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Rectangle 2">
            <a:extLst>
              <a:ext uri="{FF2B5EF4-FFF2-40B4-BE49-F238E27FC236}">
                <a16:creationId xmlns="" xmlns:a16="http://schemas.microsoft.com/office/drawing/2014/main" id="{2C62F9A8-4DAA-4F8E-8650-F234095DF993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End of Chapter 2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>
            <a:extLst>
              <a:ext uri="{FF2B5EF4-FFF2-40B4-BE49-F238E27FC236}">
                <a16:creationId xmlns="" xmlns:a16="http://schemas.microsoft.com/office/drawing/2014/main" id="{853D310B-2F05-42DF-BD11-7984E309A7A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46150" y="220663"/>
            <a:ext cx="7869238" cy="576262"/>
          </a:xfrm>
        </p:spPr>
        <p:txBody>
          <a:bodyPr/>
          <a:lstStyle/>
          <a:p>
            <a:pPr eaLnBrk="1" hangingPunct="1"/>
            <a:r>
              <a:rPr lang="en-US" altLang="en-US"/>
              <a:t>Operating System Services (Cont.)</a:t>
            </a:r>
          </a:p>
        </p:txBody>
      </p:sp>
      <p:sp>
        <p:nvSpPr>
          <p:cNvPr id="13315" name="Rectangle 3">
            <a:extLst>
              <a:ext uri="{FF2B5EF4-FFF2-40B4-BE49-F238E27FC236}">
                <a16:creationId xmlns="" xmlns:a16="http://schemas.microsoft.com/office/drawing/2014/main" id="{E7DE154C-EBA1-44B0-9AA5-AD6DB9C31D2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49313" y="1138238"/>
            <a:ext cx="7678737" cy="5418137"/>
          </a:xfrm>
          <a:noFill/>
        </p:spPr>
        <p:txBody>
          <a:bodyPr/>
          <a:lstStyle/>
          <a:p>
            <a:r>
              <a:rPr lang="en-US" altLang="en-US"/>
              <a:t>One set of operating-system services provides functions that are helpful to the user (Cont.):</a:t>
            </a:r>
            <a:endParaRPr lang="en-US" altLang="en-US" b="1"/>
          </a:p>
          <a:p>
            <a:pPr lvl="1"/>
            <a:r>
              <a:rPr lang="en-US" altLang="en-US" b="1"/>
              <a:t>Communications</a:t>
            </a:r>
            <a:r>
              <a:rPr lang="en-US" altLang="en-US"/>
              <a:t> – Processes may exchange information, on the same computer or between computers over a network</a:t>
            </a:r>
          </a:p>
          <a:p>
            <a:pPr lvl="2"/>
            <a:r>
              <a:rPr lang="en-US" altLang="en-US"/>
              <a:t>Communications may be via shared memory or through message passing (packets moved by the OS)</a:t>
            </a:r>
          </a:p>
          <a:p>
            <a:pPr lvl="1"/>
            <a:r>
              <a:rPr lang="en-US" altLang="en-US" b="1"/>
              <a:t>Error detection </a:t>
            </a:r>
            <a:r>
              <a:rPr lang="en-US" altLang="en-US"/>
              <a:t>– OS needs to be constantly aware of possible errors</a:t>
            </a:r>
          </a:p>
          <a:p>
            <a:pPr lvl="2"/>
            <a:r>
              <a:rPr lang="en-US" altLang="en-US"/>
              <a:t>May occur in the CPU and memory hardware, in I/O devices, in user program</a:t>
            </a:r>
          </a:p>
          <a:p>
            <a:pPr lvl="2"/>
            <a:r>
              <a:rPr lang="en-US" altLang="en-US"/>
              <a:t>For each type of error, OS should take the appropriate action to ensure correct and consistent computing</a:t>
            </a:r>
          </a:p>
          <a:p>
            <a:pPr lvl="2"/>
            <a:r>
              <a:rPr lang="en-US" altLang="en-US"/>
              <a:t>Debugging facilities can greatly enhance the user</a:t>
            </a:r>
            <a:r>
              <a:rPr lang="ja-JP" altLang="en-US"/>
              <a:t>’</a:t>
            </a:r>
            <a:r>
              <a:rPr lang="en-US" altLang="ja-JP"/>
              <a:t>s and programmer</a:t>
            </a:r>
            <a:r>
              <a:rPr lang="ja-JP" altLang="en-US"/>
              <a:t>’</a:t>
            </a:r>
            <a:r>
              <a:rPr lang="en-US" altLang="ja-JP"/>
              <a:t>s abilities to efficiently use the system</a:t>
            </a:r>
            <a:endParaRPr lang="en-US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>
            <a:extLst>
              <a:ext uri="{FF2B5EF4-FFF2-40B4-BE49-F238E27FC236}">
                <a16:creationId xmlns="" xmlns:a16="http://schemas.microsoft.com/office/drawing/2014/main" id="{6A9EE909-C5A2-41F1-A857-667DFBB541B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003300" y="220663"/>
            <a:ext cx="7739063" cy="576262"/>
          </a:xfrm>
        </p:spPr>
        <p:txBody>
          <a:bodyPr/>
          <a:lstStyle/>
          <a:p>
            <a:pPr eaLnBrk="1" hangingPunct="1"/>
            <a:r>
              <a:rPr lang="en-US" altLang="en-US"/>
              <a:t>Operating System Services (Cont.)</a:t>
            </a:r>
          </a:p>
        </p:txBody>
      </p:sp>
      <p:sp>
        <p:nvSpPr>
          <p:cNvPr id="15363" name="Rectangle 3">
            <a:extLst>
              <a:ext uri="{FF2B5EF4-FFF2-40B4-BE49-F238E27FC236}">
                <a16:creationId xmlns="" xmlns:a16="http://schemas.microsoft.com/office/drawing/2014/main" id="{13A7443B-7ADA-4411-B376-7A65FA9BD8C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44550" y="1158875"/>
            <a:ext cx="7739063" cy="4905375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/>
              <a:t>Another set of OS functions exists for ensuring the efficient operation of the system itself via resource sharing</a:t>
            </a:r>
          </a:p>
          <a:p>
            <a:pPr lvl="1">
              <a:lnSpc>
                <a:spcPct val="90000"/>
              </a:lnSpc>
            </a:pPr>
            <a:r>
              <a:rPr lang="en-US" altLang="en-US" b="1"/>
              <a:t>Resource allocation - </a:t>
            </a:r>
            <a:r>
              <a:rPr lang="en-US" altLang="en-US"/>
              <a:t>When  multiple users or multiple jobs running concurrently, resources must be allocated to each of them</a:t>
            </a:r>
          </a:p>
          <a:p>
            <a:pPr lvl="2">
              <a:lnSpc>
                <a:spcPct val="90000"/>
              </a:lnSpc>
            </a:pPr>
            <a:r>
              <a:rPr lang="en-US" altLang="en-US"/>
              <a:t>Many types of resources -   CPU cycles, main memory, file storage, I/O devices.</a:t>
            </a:r>
          </a:p>
          <a:p>
            <a:pPr lvl="1">
              <a:lnSpc>
                <a:spcPct val="90000"/>
              </a:lnSpc>
            </a:pPr>
            <a:r>
              <a:rPr lang="en-US" altLang="en-US" b="1"/>
              <a:t>Logging -</a:t>
            </a:r>
            <a:r>
              <a:rPr lang="en-US" altLang="en-US"/>
              <a:t> To keep track of which users use how much and what kinds of computer resources</a:t>
            </a:r>
          </a:p>
          <a:p>
            <a:pPr lvl="1">
              <a:lnSpc>
                <a:spcPct val="90000"/>
              </a:lnSpc>
            </a:pPr>
            <a:r>
              <a:rPr lang="en-US" altLang="en-US" b="1"/>
              <a:t>Protection and security - </a:t>
            </a:r>
            <a:r>
              <a:rPr lang="en-US" altLang="en-US"/>
              <a:t>The owners of information stored in a multiuser or networked computer system may want to control use of that information, concurrent processes should not interfere with each other</a:t>
            </a:r>
          </a:p>
          <a:p>
            <a:pPr lvl="2">
              <a:lnSpc>
                <a:spcPct val="90000"/>
              </a:lnSpc>
            </a:pPr>
            <a:r>
              <a:rPr lang="en-US" altLang="en-US" b="1"/>
              <a:t>Protection</a:t>
            </a:r>
            <a:r>
              <a:rPr lang="en-US" altLang="en-US"/>
              <a:t> involves ensuring that all access to system resources is controlled</a:t>
            </a:r>
          </a:p>
          <a:p>
            <a:pPr lvl="2">
              <a:lnSpc>
                <a:spcPct val="90000"/>
              </a:lnSpc>
            </a:pPr>
            <a:r>
              <a:rPr lang="en-US" altLang="en-US" b="1"/>
              <a:t>Security</a:t>
            </a:r>
            <a:r>
              <a:rPr lang="en-US" altLang="en-US"/>
              <a:t> of the system from outsiders requires user authentication, extends to defending external I/O devices from invalid access attempts</a:t>
            </a:r>
          </a:p>
          <a:p>
            <a:pPr>
              <a:lnSpc>
                <a:spcPct val="90000"/>
              </a:lnSpc>
              <a:buFont typeface="Monotype Sorts" pitchFamily="-84" charset="2"/>
              <a:buNone/>
            </a:pPr>
            <a:endParaRPr lang="en-US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>
            <a:extLst>
              <a:ext uri="{FF2B5EF4-FFF2-40B4-BE49-F238E27FC236}">
                <a16:creationId xmlns="" xmlns:a16="http://schemas.microsoft.com/office/drawing/2014/main" id="{184A6F67-063F-4959-9060-0C6E5AFA874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92188" y="206375"/>
            <a:ext cx="7918450" cy="576263"/>
          </a:xfrm>
        </p:spPr>
        <p:txBody>
          <a:bodyPr/>
          <a:lstStyle/>
          <a:p>
            <a:pPr eaLnBrk="1" hangingPunct="1"/>
            <a:r>
              <a:rPr lang="en-US" altLang="en-US"/>
              <a:t>A View of Operating System Services</a:t>
            </a:r>
          </a:p>
        </p:txBody>
      </p:sp>
      <p:pic>
        <p:nvPicPr>
          <p:cNvPr id="17411" name="Picture 2">
            <a:extLst>
              <a:ext uri="{FF2B5EF4-FFF2-40B4-BE49-F238E27FC236}">
                <a16:creationId xmlns="" xmlns:a16="http://schemas.microsoft.com/office/drawing/2014/main" id="{881CA9B9-B059-4545-AFC1-C781346678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3800" y="1836738"/>
            <a:ext cx="7221538" cy="3595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>
            <a:extLst>
              <a:ext uri="{FF2B5EF4-FFF2-40B4-BE49-F238E27FC236}">
                <a16:creationId xmlns="" xmlns:a16="http://schemas.microsoft.com/office/drawing/2014/main" id="{E48B5D98-8B47-4D7E-ACEF-BDB67E3340E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77888" y="220663"/>
            <a:ext cx="8145462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Command Line interpreter </a:t>
            </a:r>
          </a:p>
        </p:txBody>
      </p:sp>
      <p:sp>
        <p:nvSpPr>
          <p:cNvPr id="19459" name="Rectangle 3">
            <a:extLst>
              <a:ext uri="{FF2B5EF4-FFF2-40B4-BE49-F238E27FC236}">
                <a16:creationId xmlns="" xmlns:a16="http://schemas.microsoft.com/office/drawing/2014/main" id="{1E634D89-B552-404F-9BDB-6AB7E838A41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77889" y="1223963"/>
            <a:ext cx="6155958" cy="4131808"/>
          </a:xfrm>
        </p:spPr>
        <p:txBody>
          <a:bodyPr/>
          <a:lstStyle/>
          <a:p>
            <a:r>
              <a:rPr lang="en-US" altLang="en-US" dirty="0"/>
              <a:t>CLI allows direct command entry</a:t>
            </a:r>
          </a:p>
          <a:p>
            <a:r>
              <a:rPr lang="en-US" altLang="en-US" dirty="0"/>
              <a:t>Sometimes implemented in kernel, sometimes by systems program</a:t>
            </a:r>
          </a:p>
          <a:p>
            <a:r>
              <a:rPr lang="en-US" altLang="en-US" dirty="0"/>
              <a:t>Sometimes multiple flavors implemented –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shells</a:t>
            </a:r>
          </a:p>
          <a:p>
            <a:r>
              <a:rPr lang="en-US" altLang="en-US" dirty="0"/>
              <a:t>Primarily fetches a command from user and executes it</a:t>
            </a:r>
          </a:p>
          <a:p>
            <a:r>
              <a:rPr lang="en-US" altLang="en-US" dirty="0"/>
              <a:t>Sometimes commands built-in, sometimes just names of programs</a:t>
            </a:r>
          </a:p>
          <a:p>
            <a:pPr lvl="1"/>
            <a:r>
              <a:rPr lang="en-US" altLang="en-US" dirty="0"/>
              <a:t>If the latter, adding new features doesn’</a:t>
            </a:r>
            <a:r>
              <a:rPr lang="en-US" altLang="ja-JP" dirty="0"/>
              <a:t>t require shell modification</a:t>
            </a:r>
            <a:endParaRPr lang="en-US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>
            <a:extLst>
              <a:ext uri="{FF2B5EF4-FFF2-40B4-BE49-F238E27FC236}">
                <a16:creationId xmlns="" xmlns:a16="http://schemas.microsoft.com/office/drawing/2014/main" id="{E02E63FB-6DD1-46DC-8471-F576D57E791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036638" y="214313"/>
            <a:ext cx="7500937" cy="576262"/>
          </a:xfrm>
        </p:spPr>
        <p:txBody>
          <a:bodyPr/>
          <a:lstStyle/>
          <a:p>
            <a:pPr eaLnBrk="1" hangingPunct="1"/>
            <a:r>
              <a:rPr lang="en-US" altLang="en-US" sz="3000"/>
              <a:t>User Operating System Interface - GUI</a:t>
            </a:r>
          </a:p>
        </p:txBody>
      </p:sp>
      <p:sp>
        <p:nvSpPr>
          <p:cNvPr id="23555" name="Rectangle 3">
            <a:extLst>
              <a:ext uri="{FF2B5EF4-FFF2-40B4-BE49-F238E27FC236}">
                <a16:creationId xmlns="" xmlns:a16="http://schemas.microsoft.com/office/drawing/2014/main" id="{ED7BD939-320C-4E60-8319-6ADBC111D8E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38200" y="1154113"/>
            <a:ext cx="7699375" cy="4530725"/>
          </a:xfrm>
        </p:spPr>
        <p:txBody>
          <a:bodyPr/>
          <a:lstStyle/>
          <a:p>
            <a:r>
              <a:rPr lang="en-US" altLang="en-US" dirty="0"/>
              <a:t>User-friendly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desktop</a:t>
            </a:r>
            <a:r>
              <a:rPr lang="en-US" altLang="en-US" dirty="0"/>
              <a:t> metaphor interface</a:t>
            </a:r>
          </a:p>
          <a:p>
            <a:pPr lvl="1"/>
            <a:r>
              <a:rPr lang="en-US" altLang="en-US" dirty="0"/>
              <a:t>Usually mouse, keyboard, and monitor</a:t>
            </a:r>
          </a:p>
          <a:p>
            <a:pPr lvl="1"/>
            <a:r>
              <a:rPr lang="en-US" altLang="en-US" b="1" dirty="0">
                <a:solidFill>
                  <a:srgbClr val="006699"/>
                </a:solidFill>
                <a:latin typeface="+mj-lt"/>
              </a:rPr>
              <a:t>Icons</a:t>
            </a:r>
            <a:r>
              <a:rPr lang="en-US" altLang="en-US" dirty="0"/>
              <a:t> represent files, programs, actions, </a:t>
            </a:r>
            <a:r>
              <a:rPr lang="en-US" altLang="en-US" dirty="0" err="1"/>
              <a:t>etc</a:t>
            </a:r>
            <a:endParaRPr lang="en-US" altLang="en-US" dirty="0"/>
          </a:p>
          <a:p>
            <a:pPr lvl="1"/>
            <a:r>
              <a:rPr lang="en-US" altLang="en-US" dirty="0"/>
              <a:t>Various mouse buttons over objects in the interface cause various actions (provide information, options, execute function, open directory (known as a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folder</a:t>
            </a:r>
            <a:r>
              <a:rPr lang="en-US" altLang="en-US" dirty="0"/>
              <a:t>)</a:t>
            </a:r>
          </a:p>
          <a:p>
            <a:pPr lvl="1"/>
            <a:r>
              <a:rPr lang="en-US" altLang="en-US" dirty="0"/>
              <a:t>Invented at Xerox PARC</a:t>
            </a:r>
          </a:p>
          <a:p>
            <a:r>
              <a:rPr lang="en-US" altLang="en-US" dirty="0"/>
              <a:t>Many systems now include both CLI and GUI interfaces</a:t>
            </a:r>
          </a:p>
          <a:p>
            <a:pPr lvl="1"/>
            <a:r>
              <a:rPr lang="en-US" altLang="en-US" dirty="0"/>
              <a:t>Microsoft Windows is GUI with CLI </a:t>
            </a:r>
            <a:r>
              <a:rPr lang="ja-JP" altLang="en-US" dirty="0"/>
              <a:t>“</a:t>
            </a:r>
            <a:r>
              <a:rPr lang="en-US" altLang="ja-JP" dirty="0"/>
              <a:t>command</a:t>
            </a:r>
            <a:r>
              <a:rPr lang="ja-JP" altLang="en-US" dirty="0"/>
              <a:t>”</a:t>
            </a:r>
            <a:r>
              <a:rPr lang="en-US" altLang="ja-JP" dirty="0"/>
              <a:t> shell</a:t>
            </a:r>
          </a:p>
          <a:p>
            <a:pPr lvl="1"/>
            <a:r>
              <a:rPr lang="en-US" altLang="en-US" dirty="0"/>
              <a:t>Apple Mac OS X is </a:t>
            </a:r>
            <a:r>
              <a:rPr lang="ja-JP" altLang="en-US" dirty="0"/>
              <a:t>“</a:t>
            </a:r>
            <a:r>
              <a:rPr lang="en-US" altLang="ja-JP" dirty="0"/>
              <a:t>Aqua</a:t>
            </a:r>
            <a:r>
              <a:rPr lang="ja-JP" altLang="en-US" dirty="0"/>
              <a:t>”</a:t>
            </a:r>
            <a:r>
              <a:rPr lang="en-US" altLang="ja-JP" dirty="0"/>
              <a:t> GUI interface with UNIX kernel underneath and shells available</a:t>
            </a:r>
          </a:p>
          <a:p>
            <a:pPr lvl="1"/>
            <a:r>
              <a:rPr lang="en-US" altLang="en-US" dirty="0"/>
              <a:t>Unix and Linux have CLI with optional GUI interfaces (CDE, KDE, GNOME)</a:t>
            </a:r>
          </a:p>
          <a:p>
            <a:pPr lvl="1"/>
            <a:endParaRPr lang="en-US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s-8">
  <a:themeElements>
    <a:clrScheme name="os-8 8">
      <a:dk1>
        <a:srgbClr val="000000"/>
      </a:dk1>
      <a:lt1>
        <a:srgbClr val="FFFFFF"/>
      </a:lt1>
      <a:dk2>
        <a:srgbClr val="999900"/>
      </a:dk2>
      <a:lt2>
        <a:srgbClr val="666600"/>
      </a:lt2>
      <a:accent1>
        <a:srgbClr val="99CC00"/>
      </a:accent1>
      <a:accent2>
        <a:srgbClr val="CCCC66"/>
      </a:accent2>
      <a:accent3>
        <a:srgbClr val="FFFFFF"/>
      </a:accent3>
      <a:accent4>
        <a:srgbClr val="000000"/>
      </a:accent4>
      <a:accent5>
        <a:srgbClr val="CAE2AA"/>
      </a:accent5>
      <a:accent6>
        <a:srgbClr val="B9B95C"/>
      </a:accent6>
      <a:hlink>
        <a:srgbClr val="FFCC00"/>
      </a:hlink>
      <a:folHlink>
        <a:srgbClr val="CC9900"/>
      </a:folHlink>
    </a:clrScheme>
    <a:fontScheme name="os-8">
      <a:majorFont>
        <a:latin typeface="Arial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Verdan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Verdana" charset="0"/>
          </a:defRPr>
        </a:defPPr>
      </a:lstStyle>
    </a:lnDef>
  </a:objectDefaults>
  <a:extraClrSchemeLst>
    <a:extraClrScheme>
      <a:clrScheme name="os-8 1">
        <a:dk1>
          <a:srgbClr val="006699"/>
        </a:dk1>
        <a:lt1>
          <a:srgbClr val="FFFFFF"/>
        </a:lt1>
        <a:dk2>
          <a:srgbClr val="000000"/>
        </a:dk2>
        <a:lt2>
          <a:srgbClr val="99FF99"/>
        </a:lt2>
        <a:accent1>
          <a:srgbClr val="00CC99"/>
        </a:accent1>
        <a:accent2>
          <a:srgbClr val="009999"/>
        </a:accent2>
        <a:accent3>
          <a:srgbClr val="AAAAAA"/>
        </a:accent3>
        <a:accent4>
          <a:srgbClr val="DADADA"/>
        </a:accent4>
        <a:accent5>
          <a:srgbClr val="AAE2CA"/>
        </a:accent5>
        <a:accent6>
          <a:srgbClr val="008A8A"/>
        </a:accent6>
        <a:hlink>
          <a:srgbClr val="0066FF"/>
        </a:hlink>
        <a:folHlink>
          <a:srgbClr val="989CBA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2">
        <a:dk1>
          <a:srgbClr val="808000"/>
        </a:dk1>
        <a:lt1>
          <a:srgbClr val="FFFFFF"/>
        </a:lt1>
        <a:dk2>
          <a:srgbClr val="5C271E"/>
        </a:dk2>
        <a:lt2>
          <a:srgbClr val="FFDD89"/>
        </a:lt2>
        <a:accent1>
          <a:srgbClr val="CC6600"/>
        </a:accent1>
        <a:accent2>
          <a:srgbClr val="CC9900"/>
        </a:accent2>
        <a:accent3>
          <a:srgbClr val="B5ACAB"/>
        </a:accent3>
        <a:accent4>
          <a:srgbClr val="DADADA"/>
        </a:accent4>
        <a:accent5>
          <a:srgbClr val="E2B8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3">
        <a:dk1>
          <a:srgbClr val="763B00"/>
        </a:dk1>
        <a:lt1>
          <a:srgbClr val="FFFFFF"/>
        </a:lt1>
        <a:dk2>
          <a:srgbClr val="330000"/>
        </a:dk2>
        <a:lt2>
          <a:srgbClr val="CC9900"/>
        </a:lt2>
        <a:accent1>
          <a:srgbClr val="FFCC00"/>
        </a:accent1>
        <a:accent2>
          <a:srgbClr val="CC3300"/>
        </a:accent2>
        <a:accent3>
          <a:srgbClr val="ADAAAA"/>
        </a:accent3>
        <a:accent4>
          <a:srgbClr val="DADADA"/>
        </a:accent4>
        <a:accent5>
          <a:srgbClr val="FFE2AA"/>
        </a:accent5>
        <a:accent6>
          <a:srgbClr val="B92D00"/>
        </a:accent6>
        <a:hlink>
          <a:srgbClr val="666699"/>
        </a:hlink>
        <a:folHlink>
          <a:srgbClr val="9999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4">
        <a:dk1>
          <a:srgbClr val="6D3696"/>
        </a:dk1>
        <a:lt1>
          <a:srgbClr val="FFFFFF"/>
        </a:lt1>
        <a:dk2>
          <a:srgbClr val="51255D"/>
        </a:dk2>
        <a:lt2>
          <a:srgbClr val="FFFFCC"/>
        </a:lt2>
        <a:accent1>
          <a:srgbClr val="666699"/>
        </a:accent1>
        <a:accent2>
          <a:srgbClr val="800080"/>
        </a:accent2>
        <a:accent3>
          <a:srgbClr val="B3ACB6"/>
        </a:accent3>
        <a:accent4>
          <a:srgbClr val="DADADA"/>
        </a:accent4>
        <a:accent5>
          <a:srgbClr val="B8B8CA"/>
        </a:accent5>
        <a:accent6>
          <a:srgbClr val="730073"/>
        </a:accent6>
        <a:hlink>
          <a:srgbClr val="CCCC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5">
        <a:dk1>
          <a:srgbClr val="CC6600"/>
        </a:dk1>
        <a:lt1>
          <a:srgbClr val="FFFFFF"/>
        </a:lt1>
        <a:dk2>
          <a:srgbClr val="4A553B"/>
        </a:dk2>
        <a:lt2>
          <a:srgbClr val="FFBF1F"/>
        </a:lt2>
        <a:accent1>
          <a:srgbClr val="FFCC00"/>
        </a:accent1>
        <a:accent2>
          <a:srgbClr val="CC9900"/>
        </a:accent2>
        <a:accent3>
          <a:srgbClr val="B1B4AF"/>
        </a:accent3>
        <a:accent4>
          <a:srgbClr val="DADADA"/>
        </a:accent4>
        <a:accent5>
          <a:srgbClr val="FFE2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6">
        <a:dk1>
          <a:srgbClr val="000000"/>
        </a:dk1>
        <a:lt1>
          <a:srgbClr val="FFFFFF"/>
        </a:lt1>
        <a:dk2>
          <a:srgbClr val="666699"/>
        </a:dk2>
        <a:lt2>
          <a:srgbClr val="FFCC00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666699"/>
        </a:hlink>
        <a:folHlink>
          <a:srgbClr val="9999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s-8 7">
        <a:dk1>
          <a:srgbClr val="000000"/>
        </a:dk1>
        <a:lt1>
          <a:srgbClr val="FFFFFF"/>
        </a:lt1>
        <a:dk2>
          <a:srgbClr val="CC3300"/>
        </a:dk2>
        <a:lt2>
          <a:srgbClr val="66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CC9900"/>
        </a:hlink>
        <a:folHlink>
          <a:srgbClr val="99663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s-8 8">
        <a:dk1>
          <a:srgbClr val="000000"/>
        </a:dk1>
        <a:lt1>
          <a:srgbClr val="FFFFFF"/>
        </a:lt1>
        <a:dk2>
          <a:srgbClr val="999900"/>
        </a:dk2>
        <a:lt2>
          <a:srgbClr val="666600"/>
        </a:lt2>
        <a:accent1>
          <a:srgbClr val="99CC00"/>
        </a:accent1>
        <a:accent2>
          <a:srgbClr val="CCCC66"/>
        </a:accent2>
        <a:accent3>
          <a:srgbClr val="FFFFFF"/>
        </a:accent3>
        <a:accent4>
          <a:srgbClr val="000000"/>
        </a:accent4>
        <a:accent5>
          <a:srgbClr val="CAE2AA"/>
        </a:accent5>
        <a:accent6>
          <a:srgbClr val="B9B95C"/>
        </a:accent6>
        <a:hlink>
          <a:srgbClr val="FFCC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os-8 8">
    <a:dk1>
      <a:srgbClr val="000000"/>
    </a:dk1>
    <a:lt1>
      <a:srgbClr val="FFFFFF"/>
    </a:lt1>
    <a:dk2>
      <a:srgbClr val="999900"/>
    </a:dk2>
    <a:lt2>
      <a:srgbClr val="666600"/>
    </a:lt2>
    <a:accent1>
      <a:srgbClr val="99CC00"/>
    </a:accent1>
    <a:accent2>
      <a:srgbClr val="CCCC66"/>
    </a:accent2>
    <a:accent3>
      <a:srgbClr val="FFFFFF"/>
    </a:accent3>
    <a:accent4>
      <a:srgbClr val="000000"/>
    </a:accent4>
    <a:accent5>
      <a:srgbClr val="CAE2AA"/>
    </a:accent5>
    <a:accent6>
      <a:srgbClr val="B9B95C"/>
    </a:accent6>
    <a:hlink>
      <a:srgbClr val="FFCC00"/>
    </a:hlink>
    <a:folHlink>
      <a:srgbClr val="CC990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9727</TotalTime>
  <Words>2588</Words>
  <Application>Microsoft Office PowerPoint</Application>
  <PresentationFormat>On-screen Show (4:3)</PresentationFormat>
  <Paragraphs>315</Paragraphs>
  <Slides>43</Slides>
  <Notes>38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4" baseType="lpstr">
      <vt:lpstr>os-8</vt:lpstr>
      <vt:lpstr>Chapter 2:  Operating-System Services</vt:lpstr>
      <vt:lpstr>Outline</vt:lpstr>
      <vt:lpstr>Objectives</vt:lpstr>
      <vt:lpstr>Operating System Services</vt:lpstr>
      <vt:lpstr>Operating System Services (Cont.)</vt:lpstr>
      <vt:lpstr>Operating System Services (Cont.)</vt:lpstr>
      <vt:lpstr>A View of Operating System Services</vt:lpstr>
      <vt:lpstr>Command Line interpreter </vt:lpstr>
      <vt:lpstr>User Operating System Interface - GUI</vt:lpstr>
      <vt:lpstr>Touchscreen Interfaces</vt:lpstr>
      <vt:lpstr>The Mac OS X GUI</vt:lpstr>
      <vt:lpstr>System Calls</vt:lpstr>
      <vt:lpstr>Example of System Calls</vt:lpstr>
      <vt:lpstr>Example of Standard API</vt:lpstr>
      <vt:lpstr>System Call Implementation</vt:lpstr>
      <vt:lpstr>API – System Call – OS Relationship</vt:lpstr>
      <vt:lpstr>System Call Parameter Passing</vt:lpstr>
      <vt:lpstr>Types of System Calls</vt:lpstr>
      <vt:lpstr>Types of System Calls (Cont.)</vt:lpstr>
      <vt:lpstr>Types of System Calls (Cont.)</vt:lpstr>
      <vt:lpstr>Types of System Calls (Cont.)</vt:lpstr>
      <vt:lpstr>Examples of Windows and Unix System Calls</vt:lpstr>
      <vt:lpstr>System Services</vt:lpstr>
      <vt:lpstr>System Services (Cont.)</vt:lpstr>
      <vt:lpstr>System Services (Cont.)</vt:lpstr>
      <vt:lpstr>System Services (Cont.)</vt:lpstr>
      <vt:lpstr>Linkers and Loaders</vt:lpstr>
      <vt:lpstr>The Role of the Linker and Loader</vt:lpstr>
      <vt:lpstr>Why Applications are Operating System Specific</vt:lpstr>
      <vt:lpstr>Design and Implementation</vt:lpstr>
      <vt:lpstr>Policy and Mechanism</vt:lpstr>
      <vt:lpstr>Implementation</vt:lpstr>
      <vt:lpstr>Operating System Structure</vt:lpstr>
      <vt:lpstr>Linux System Structure</vt:lpstr>
      <vt:lpstr>Layered Approach</vt:lpstr>
      <vt:lpstr>Microkernels</vt:lpstr>
      <vt:lpstr>Hybrid Systems</vt:lpstr>
      <vt:lpstr>macOS and iOS Structure</vt:lpstr>
      <vt:lpstr>Darwin</vt:lpstr>
      <vt:lpstr>Building and Booting an Operating System</vt:lpstr>
      <vt:lpstr>Operating-System Debugging</vt:lpstr>
      <vt:lpstr>Performance Tuning</vt:lpstr>
      <vt:lpstr>End of Chapter 2</vt:lpstr>
    </vt:vector>
  </TitlesOfParts>
  <Company>Lucent Technologies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2.01</dc:title>
  <dc:creator>Lucent End User</dc:creator>
  <cp:lastModifiedBy>Asrar Ahmad</cp:lastModifiedBy>
  <cp:revision>235</cp:revision>
  <cp:lastPrinted>2001-06-14T13:58:17Z</cp:lastPrinted>
  <dcterms:created xsi:type="dcterms:W3CDTF">2011-01-13T23:43:38Z</dcterms:created>
  <dcterms:modified xsi:type="dcterms:W3CDTF">2023-01-25T04:14:11Z</dcterms:modified>
</cp:coreProperties>
</file>

<file path=docProps/thumbnail.jpeg>
</file>